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1000" r:id="rId2"/>
    <p:sldId id="979" r:id="rId3"/>
    <p:sldId id="980" r:id="rId4"/>
    <p:sldId id="981" r:id="rId5"/>
    <p:sldId id="982" r:id="rId6"/>
    <p:sldId id="983" r:id="rId7"/>
    <p:sldId id="984" r:id="rId8"/>
    <p:sldId id="985" r:id="rId9"/>
    <p:sldId id="986" r:id="rId10"/>
    <p:sldId id="987" r:id="rId11"/>
    <p:sldId id="988" r:id="rId12"/>
    <p:sldId id="989" r:id="rId13"/>
    <p:sldId id="990" r:id="rId14"/>
    <p:sldId id="991" r:id="rId15"/>
    <p:sldId id="992" r:id="rId16"/>
    <p:sldId id="993" r:id="rId17"/>
    <p:sldId id="994" r:id="rId18"/>
    <p:sldId id="995" r:id="rId19"/>
    <p:sldId id="996" r:id="rId20"/>
    <p:sldId id="997" r:id="rId21"/>
    <p:sldId id="998" r:id="rId22"/>
    <p:sldId id="999" r:id="rId23"/>
  </p:sldIdLst>
  <p:sldSz cx="9144000" cy="6858000" type="screen4x3"/>
  <p:notesSz cx="9942513" cy="6810375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K" initials="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99FF"/>
    <a:srgbClr val="00FF00"/>
    <a:srgbClr val="00FFFF"/>
    <a:srgbClr val="0000FF"/>
    <a:srgbClr val="FF9933"/>
    <a:srgbClr val="0000CC"/>
    <a:srgbClr val="FF6699"/>
    <a:srgbClr val="FF9999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6" autoAdjust="0"/>
    <p:restoredTop sz="94622" autoAdjust="0"/>
  </p:normalViewPr>
  <p:slideViewPr>
    <p:cSldViewPr>
      <p:cViewPr varScale="1">
        <p:scale>
          <a:sx n="70" d="100"/>
          <a:sy n="70" d="100"/>
        </p:scale>
        <p:origin x="-168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F7FCE-FA7F-43DB-8D3E-E310BF40BA95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5598C-3C07-4BED-835D-A775E2579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179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8663" y="511175"/>
            <a:ext cx="3405187" cy="2554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4252" y="3234928"/>
            <a:ext cx="7954010" cy="306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179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B46086F-DC21-45BE-B8B9-BF87333AD6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712CFC-AD28-4E34-8346-845B470B8CAC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67FC7C-8679-4A13-8EC6-717F9719F757}" type="slidenum">
              <a:rPr lang="ru-RU" smtClean="0"/>
              <a:pPr/>
              <a:t>22</a:t>
            </a:fld>
            <a:endParaRPr lang="ru-RU" dirty="0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8887A-717B-4F43-AA8C-DF4C38AA48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2B8C7-BED2-4F32-B772-A7232E5372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126C6-B591-4D8F-A3D8-1CF19B816F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AF7E0-E58F-4EEA-8D4E-EF48D462C4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918CA-F719-4368-A2B7-15C22CBC43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8E601-685E-413C-A945-C0CBA470E3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2C590-5032-49BF-8182-8AF3FA43A0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6CE5-23E6-45F3-B6CD-888F37AE71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4FE41-4911-4D45-9BF0-E919685306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AD1E1-0929-4F7D-BF78-8E17120927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C175B-66C6-438F-B2FD-841B8D0B72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3BBA833-2A96-44E6-B6D0-521DCAB1E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000" y="2340000"/>
            <a:ext cx="8784000" cy="1440000"/>
          </a:xfrm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Н. И. Бирюков, Д. С </a:t>
            </a:r>
            <a:r>
              <a:rPr lang="ru-RU" sz="2800" b="1" dirty="0" err="1" smtClean="0">
                <a:solidFill>
                  <a:schemeClr val="bg1"/>
                </a:solidFill>
              </a:rPr>
              <a:t>Горшенёв</a:t>
            </a:r>
            <a:r>
              <a:rPr lang="ru-RU" sz="2800" b="1" dirty="0" smtClean="0">
                <a:solidFill>
                  <a:schemeClr val="bg1"/>
                </a:solidFill>
              </a:rPr>
              <a:t>, О. М. Решетова</a:t>
            </a:r>
            <a:r>
              <a:rPr lang="ru-RU" sz="4000" b="1" dirty="0" smtClean="0">
                <a:solidFill>
                  <a:schemeClr val="bg1"/>
                </a:solidFill>
              </a:rPr>
              <a:t/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/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Основы формальной </a:t>
            </a:r>
            <a:r>
              <a:rPr lang="ru-RU" sz="4000" b="1" dirty="0" smtClean="0">
                <a:solidFill>
                  <a:schemeClr val="bg1"/>
                </a:solidFill>
              </a:rPr>
              <a:t>логики</a:t>
            </a:r>
            <a:endParaRPr lang="ru-RU" sz="3600" b="1" dirty="0" smtClean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0513" y="4320000"/>
            <a:ext cx="8561387" cy="2304000"/>
          </a:xfrm>
          <a:noFill/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</a:rPr>
              <a:t>Глава 5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/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accent3"/>
                </a:solidFill>
              </a:rPr>
              <a:t>Сложные </a:t>
            </a:r>
            <a:r>
              <a:rPr lang="ru-RU" sz="4000" b="1" dirty="0" smtClean="0">
                <a:solidFill>
                  <a:schemeClr val="accent3"/>
                </a:solidFill>
              </a:rPr>
              <a:t>суждения</a:t>
            </a:r>
            <a:endParaRPr lang="ru-RU" sz="4000" b="1" dirty="0" smtClean="0">
              <a:solidFill>
                <a:schemeClr val="bg1"/>
              </a:solidFill>
            </a:endParaRPr>
          </a:p>
        </p:txBody>
      </p:sp>
      <p:pic>
        <p:nvPicPr>
          <p:cNvPr id="7" name="Picture 3" descr="D:\Disk_N\NICK\POWERPOINT\=Archive\Безимени-3 копия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000" y="540000"/>
            <a:ext cx="1295400" cy="847725"/>
          </a:xfrm>
          <a:prstGeom prst="rect">
            <a:avLst/>
          </a:prstGeom>
          <a:noFill/>
        </p:spPr>
      </p:pic>
      <p:pic>
        <p:nvPicPr>
          <p:cNvPr id="8" name="Picture 6" descr="chouet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992000" y="576007"/>
            <a:ext cx="70866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443038" y="539750"/>
            <a:ext cx="6400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chemeClr val="bg1"/>
                </a:solidFill>
              </a:rPr>
              <a:t>МОСКОВСКИЙ ГОСУДАРСТВЕННЫЙ ИНСТИТУТ МЕЖДУНАРОДНЫХ ОТНОШЕНИЙ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Кафедра </a:t>
            </a:r>
            <a:r>
              <a:rPr lang="ru-RU" sz="2000" b="1" dirty="0" smtClean="0">
                <a:solidFill>
                  <a:schemeClr val="bg1"/>
                </a:solidFill>
              </a:rPr>
              <a:t>философии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им. А. Ф. Шишкина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Виды сложных суждений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 Эквиваленция (эквивалентность)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20725" y="1619250"/>
            <a:ext cx="7702550" cy="144145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2000" dirty="0">
                <a:solidFill>
                  <a:srgbClr val="FFFF00"/>
                </a:solidFill>
                <a:cs typeface="Arial" charset="0"/>
              </a:rPr>
              <a:t>Эквиваленция</a:t>
            </a:r>
            <a:r>
              <a:rPr lang="ru-RU" sz="2000" dirty="0">
                <a:cs typeface="Arial" charset="0"/>
              </a:rPr>
              <a:t> </a:t>
            </a:r>
            <a:r>
              <a:rPr lang="ru-RU" sz="2000" dirty="0"/>
              <a:t>–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 smtClean="0"/>
              <a:t>логическая </a:t>
            </a:r>
            <a:r>
              <a:rPr lang="ru-RU" dirty="0"/>
              <a:t>операция, соединяющая два высказывания </a:t>
            </a:r>
            <a:br>
              <a:rPr lang="ru-RU" dirty="0"/>
            </a:br>
            <a:r>
              <a:rPr lang="ru-RU" dirty="0"/>
              <a:t>с помощью союза (пропозициональной связки) </a:t>
            </a:r>
            <a:br>
              <a:rPr lang="ru-RU" dirty="0"/>
            </a:br>
            <a:r>
              <a:rPr lang="ru-RU" i="1" dirty="0" smtClean="0">
                <a:solidFill>
                  <a:srgbClr val="00FFFF"/>
                </a:solidFill>
              </a:rPr>
              <a:t>если </a:t>
            </a:r>
            <a:r>
              <a:rPr lang="ru-RU" i="1" dirty="0">
                <a:solidFill>
                  <a:srgbClr val="00FFFF"/>
                </a:solidFill>
              </a:rPr>
              <a:t>и только если…, то</a:t>
            </a:r>
            <a:r>
              <a:rPr lang="ru-RU" i="1" dirty="0" smtClean="0">
                <a:solidFill>
                  <a:srgbClr val="00FFFF"/>
                </a:solidFill>
              </a:rPr>
              <a:t>…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>
                <a:solidFill>
                  <a:schemeClr val="accent3"/>
                </a:solidFill>
              </a:rPr>
              <a:t>или </a:t>
            </a:r>
            <a:r>
              <a:rPr lang="ru-RU" i="1" dirty="0" smtClean="0">
                <a:solidFill>
                  <a:srgbClr val="00FFFF"/>
                </a:solidFill>
              </a:rPr>
              <a:t>тогда </a:t>
            </a:r>
            <a:r>
              <a:rPr lang="ru-RU" i="1" dirty="0">
                <a:solidFill>
                  <a:srgbClr val="00FFFF"/>
                </a:solidFill>
              </a:rPr>
              <a:t>и только тогда, когда</a:t>
            </a:r>
            <a:r>
              <a:rPr lang="ru-RU" i="1" dirty="0" smtClean="0">
                <a:solidFill>
                  <a:srgbClr val="00FFFF"/>
                </a:solidFill>
              </a:rPr>
              <a:t>…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952750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032250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952750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032250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952750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032250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438" y="3240088"/>
            <a:ext cx="9001125" cy="12954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dirty="0">
                <a:solidFill>
                  <a:schemeClr val="accent3"/>
                </a:solidFill>
              </a:rPr>
              <a:t>Логическое значение эквиваленции определяется следующим образом: 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1) эквиваленция </a:t>
            </a:r>
            <a:r>
              <a:rPr lang="ru-RU" dirty="0">
                <a:solidFill>
                  <a:srgbClr val="00FF00"/>
                </a:solidFill>
              </a:rPr>
              <a:t>истинна</a:t>
            </a:r>
            <a:r>
              <a:rPr lang="ru-RU" dirty="0"/>
              <a:t>,</a:t>
            </a:r>
            <a:r>
              <a:rPr lang="ru-RU" dirty="0">
                <a:solidFill>
                  <a:schemeClr val="accent3"/>
                </a:solidFill>
              </a:rPr>
              <a:t> если её члены</a:t>
            </a:r>
            <a:r>
              <a:rPr lang="ru-RU" dirty="0">
                <a:solidFill>
                  <a:srgbClr val="00FFFF"/>
                </a:solidFill>
              </a:rPr>
              <a:t> оба </a:t>
            </a:r>
            <a:r>
              <a:rPr lang="ru-RU" dirty="0">
                <a:solidFill>
                  <a:srgbClr val="00FF00"/>
                </a:solidFill>
              </a:rPr>
              <a:t>истинны </a:t>
            </a:r>
            <a:r>
              <a:rPr lang="ru-RU" dirty="0">
                <a:solidFill>
                  <a:schemeClr val="accent3"/>
                </a:solidFill>
              </a:rPr>
              <a:t>или </a:t>
            </a:r>
            <a:r>
              <a:rPr lang="ru-RU" dirty="0">
                <a:solidFill>
                  <a:srgbClr val="00FFFF"/>
                </a:solidFill>
              </a:rPr>
              <a:t>оба </a:t>
            </a:r>
            <a:r>
              <a:rPr lang="ru-RU" dirty="0">
                <a:solidFill>
                  <a:srgbClr val="FF66FF"/>
                </a:solidFill>
              </a:rPr>
              <a:t>ложны</a:t>
            </a:r>
            <a:r>
              <a:rPr lang="ru-RU" dirty="0" smtClean="0"/>
              <a:t>;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2) эквиваленция </a:t>
            </a:r>
            <a:r>
              <a:rPr lang="ru-RU" dirty="0">
                <a:solidFill>
                  <a:srgbClr val="FF66FF"/>
                </a:solidFill>
              </a:rPr>
              <a:t>ложна</a:t>
            </a:r>
            <a:r>
              <a:rPr lang="ru-RU" dirty="0"/>
              <a:t>, </a:t>
            </a:r>
            <a:r>
              <a:rPr lang="ru-RU" dirty="0">
                <a:solidFill>
                  <a:schemeClr val="accent3"/>
                </a:solidFill>
              </a:rPr>
              <a:t>если </a:t>
            </a:r>
            <a:r>
              <a:rPr lang="ru-RU" dirty="0">
                <a:solidFill>
                  <a:srgbClr val="00FFFF"/>
                </a:solidFill>
              </a:rPr>
              <a:t>один</a:t>
            </a:r>
            <a:r>
              <a:rPr lang="ru-RU" dirty="0">
                <a:solidFill>
                  <a:schemeClr val="accent3"/>
                </a:solidFill>
              </a:rPr>
              <a:t> из её членов </a:t>
            </a:r>
            <a:r>
              <a:rPr lang="ru-RU" dirty="0">
                <a:solidFill>
                  <a:srgbClr val="00FF00"/>
                </a:solidFill>
              </a:rPr>
              <a:t>истинен</a:t>
            </a:r>
            <a:r>
              <a:rPr lang="ru-RU" dirty="0"/>
              <a:t>,</a:t>
            </a:r>
            <a:r>
              <a:rPr lang="ru-RU" dirty="0">
                <a:solidFill>
                  <a:srgbClr val="00FF00"/>
                </a:solidFill>
              </a:rPr>
              <a:t> </a:t>
            </a:r>
            <a:r>
              <a:rPr lang="ru-RU" dirty="0">
                <a:solidFill>
                  <a:schemeClr val="accent3"/>
                </a:solidFill>
              </a:rPr>
              <a:t>а другой </a:t>
            </a:r>
            <a:r>
              <a:rPr lang="ru-RU" dirty="0">
                <a:solidFill>
                  <a:srgbClr val="FF66FF"/>
                </a:solidFill>
              </a:rPr>
              <a:t>ложен</a:t>
            </a:r>
            <a:r>
              <a:rPr lang="ru-RU" dirty="0"/>
              <a:t>.</a:t>
            </a:r>
            <a:r>
              <a:rPr lang="ru-RU" dirty="0">
                <a:solidFill>
                  <a:schemeClr val="accent3"/>
                </a:solidFill>
              </a:rPr>
              <a:t> 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2952750" y="4679950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2952750" y="5040313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2952750" y="5759450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2952750" y="6119813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Line 52"/>
          <p:cNvSpPr>
            <a:spLocks noChangeShapeType="1"/>
          </p:cNvSpPr>
          <p:nvPr/>
        </p:nvSpPr>
        <p:spPr bwMode="auto">
          <a:xfrm>
            <a:off x="29527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7" name="Line 52"/>
          <p:cNvSpPr>
            <a:spLocks noChangeShapeType="1"/>
          </p:cNvSpPr>
          <p:nvPr/>
        </p:nvSpPr>
        <p:spPr bwMode="auto">
          <a:xfrm>
            <a:off x="40322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8" name="Line 52"/>
          <p:cNvSpPr>
            <a:spLocks noChangeShapeType="1"/>
          </p:cNvSpPr>
          <p:nvPr/>
        </p:nvSpPr>
        <p:spPr bwMode="auto">
          <a:xfrm>
            <a:off x="51117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9" name="Line 52"/>
          <p:cNvSpPr>
            <a:spLocks noChangeShapeType="1"/>
          </p:cNvSpPr>
          <p:nvPr/>
        </p:nvSpPr>
        <p:spPr bwMode="auto">
          <a:xfrm>
            <a:off x="61912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5111750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↔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5111750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5111750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  <a:endParaRPr lang="ru-RU" dirty="0">
              <a:solidFill>
                <a:srgbClr val="00FF00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2952750" y="5400675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2952750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4032250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5111750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2952750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4032250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5111750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  <a:endParaRPr lang="ru-RU" dirty="0">
              <a:solidFill>
                <a:srgbClr val="FF66FF"/>
              </a:solidFill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 bwMode="auto">
          <a:xfrm>
            <a:off x="2952750" y="6480175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Виды сложных суждений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Таблицы истинности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792163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871663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792163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871663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792163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871663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792163" y="216058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792163" y="270033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792163" y="377983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792163" y="431958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Line 52"/>
          <p:cNvSpPr>
            <a:spLocks noChangeShapeType="1"/>
          </p:cNvSpPr>
          <p:nvPr/>
        </p:nvSpPr>
        <p:spPr bwMode="auto">
          <a:xfrm>
            <a:off x="792163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7" name="Line 52"/>
          <p:cNvSpPr>
            <a:spLocks noChangeShapeType="1"/>
          </p:cNvSpPr>
          <p:nvPr/>
        </p:nvSpPr>
        <p:spPr bwMode="auto">
          <a:xfrm>
            <a:off x="1871663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8" name="Line 52"/>
          <p:cNvSpPr>
            <a:spLocks noChangeShapeType="1"/>
          </p:cNvSpPr>
          <p:nvPr/>
        </p:nvSpPr>
        <p:spPr bwMode="auto">
          <a:xfrm>
            <a:off x="2952750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9" name="Line 52"/>
          <p:cNvSpPr>
            <a:spLocks noChangeShapeType="1"/>
          </p:cNvSpPr>
          <p:nvPr/>
        </p:nvSpPr>
        <p:spPr bwMode="auto">
          <a:xfrm>
            <a:off x="4032250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2952750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Λ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2952750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2952750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792163" y="324008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792163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1871663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2952750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792163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1871663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2952750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 bwMode="auto">
          <a:xfrm>
            <a:off x="792163" y="485933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Line 52"/>
          <p:cNvSpPr>
            <a:spLocks noChangeShapeType="1"/>
          </p:cNvSpPr>
          <p:nvPr/>
        </p:nvSpPr>
        <p:spPr bwMode="auto">
          <a:xfrm>
            <a:off x="5111750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4032250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V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7" name="Прямоугольник 36"/>
          <p:cNvSpPr>
            <a:spLocks noChangeArrowheads="1"/>
          </p:cNvSpPr>
          <p:nvPr/>
        </p:nvSpPr>
        <p:spPr bwMode="auto">
          <a:xfrm>
            <a:off x="4032250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38" name="Прямоугольник 37"/>
          <p:cNvSpPr>
            <a:spLocks noChangeArrowheads="1"/>
          </p:cNvSpPr>
          <p:nvPr/>
        </p:nvSpPr>
        <p:spPr bwMode="auto">
          <a:xfrm>
            <a:off x="4032250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39" name="Прямоугольник 38"/>
          <p:cNvSpPr>
            <a:spLocks noChangeArrowheads="1"/>
          </p:cNvSpPr>
          <p:nvPr/>
        </p:nvSpPr>
        <p:spPr bwMode="auto">
          <a:xfrm>
            <a:off x="4032250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4032250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41" name="Line 52"/>
          <p:cNvSpPr>
            <a:spLocks noChangeShapeType="1"/>
          </p:cNvSpPr>
          <p:nvPr/>
        </p:nvSpPr>
        <p:spPr bwMode="auto">
          <a:xfrm>
            <a:off x="6191250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42" name="Прямоугольник 41"/>
          <p:cNvSpPr>
            <a:spLocks noChangeArrowheads="1"/>
          </p:cNvSpPr>
          <p:nvPr/>
        </p:nvSpPr>
        <p:spPr bwMode="auto">
          <a:xfrm>
            <a:off x="5111750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VV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3" name="Прямоугольник 42"/>
          <p:cNvSpPr>
            <a:spLocks noChangeArrowheads="1"/>
          </p:cNvSpPr>
          <p:nvPr/>
        </p:nvSpPr>
        <p:spPr bwMode="auto">
          <a:xfrm>
            <a:off x="5111750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44" name="Прямоугольник 43"/>
          <p:cNvSpPr>
            <a:spLocks noChangeArrowheads="1"/>
          </p:cNvSpPr>
          <p:nvPr/>
        </p:nvSpPr>
        <p:spPr bwMode="auto">
          <a:xfrm>
            <a:off x="5111750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45" name="Прямоугольник 44"/>
          <p:cNvSpPr>
            <a:spLocks noChangeArrowheads="1"/>
          </p:cNvSpPr>
          <p:nvPr/>
        </p:nvSpPr>
        <p:spPr bwMode="auto">
          <a:xfrm>
            <a:off x="5111750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46" name="Прямоугольник 45"/>
          <p:cNvSpPr>
            <a:spLocks noChangeArrowheads="1"/>
          </p:cNvSpPr>
          <p:nvPr/>
        </p:nvSpPr>
        <p:spPr bwMode="auto">
          <a:xfrm>
            <a:off x="5111750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47" name="Line 52"/>
          <p:cNvSpPr>
            <a:spLocks noChangeShapeType="1"/>
          </p:cNvSpPr>
          <p:nvPr/>
        </p:nvSpPr>
        <p:spPr bwMode="auto">
          <a:xfrm>
            <a:off x="7272338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48" name="Прямоугольник 47"/>
          <p:cNvSpPr>
            <a:spLocks noChangeArrowheads="1"/>
          </p:cNvSpPr>
          <p:nvPr/>
        </p:nvSpPr>
        <p:spPr bwMode="auto">
          <a:xfrm>
            <a:off x="6191250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→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9" name="Прямоугольник 48"/>
          <p:cNvSpPr>
            <a:spLocks noChangeArrowheads="1"/>
          </p:cNvSpPr>
          <p:nvPr/>
        </p:nvSpPr>
        <p:spPr bwMode="auto">
          <a:xfrm>
            <a:off x="6191250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50" name="Прямоугольник 49"/>
          <p:cNvSpPr>
            <a:spLocks noChangeArrowheads="1"/>
          </p:cNvSpPr>
          <p:nvPr/>
        </p:nvSpPr>
        <p:spPr bwMode="auto">
          <a:xfrm>
            <a:off x="6191250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51" name="Прямоугольник 50"/>
          <p:cNvSpPr>
            <a:spLocks noChangeArrowheads="1"/>
          </p:cNvSpPr>
          <p:nvPr/>
        </p:nvSpPr>
        <p:spPr bwMode="auto">
          <a:xfrm>
            <a:off x="6191250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52" name="Прямоугольник 51"/>
          <p:cNvSpPr>
            <a:spLocks noChangeArrowheads="1"/>
          </p:cNvSpPr>
          <p:nvPr/>
        </p:nvSpPr>
        <p:spPr bwMode="auto">
          <a:xfrm>
            <a:off x="6191250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  <a:endParaRPr lang="ru-RU" dirty="0">
              <a:solidFill>
                <a:srgbClr val="FF66FF"/>
              </a:solidFill>
            </a:endParaRPr>
          </a:p>
        </p:txBody>
      </p:sp>
      <p:sp>
        <p:nvSpPr>
          <p:cNvPr id="53" name="Line 52"/>
          <p:cNvSpPr>
            <a:spLocks noChangeShapeType="1"/>
          </p:cNvSpPr>
          <p:nvPr/>
        </p:nvSpPr>
        <p:spPr bwMode="auto">
          <a:xfrm>
            <a:off x="8351838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54" name="Прямоугольник 53"/>
          <p:cNvSpPr>
            <a:spLocks noChangeArrowheads="1"/>
          </p:cNvSpPr>
          <p:nvPr/>
        </p:nvSpPr>
        <p:spPr bwMode="auto">
          <a:xfrm>
            <a:off x="7272338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↔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5" name="Прямоугольник 54"/>
          <p:cNvSpPr>
            <a:spLocks noChangeArrowheads="1"/>
          </p:cNvSpPr>
          <p:nvPr/>
        </p:nvSpPr>
        <p:spPr bwMode="auto">
          <a:xfrm>
            <a:off x="7272338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7272338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57" name="Прямоугольник 56"/>
          <p:cNvSpPr>
            <a:spLocks noChangeArrowheads="1"/>
          </p:cNvSpPr>
          <p:nvPr/>
        </p:nvSpPr>
        <p:spPr bwMode="auto">
          <a:xfrm>
            <a:off x="7272338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58" name="Прямоугольник 57"/>
          <p:cNvSpPr>
            <a:spLocks noChangeArrowheads="1"/>
          </p:cNvSpPr>
          <p:nvPr/>
        </p:nvSpPr>
        <p:spPr bwMode="auto">
          <a:xfrm>
            <a:off x="7272338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  <a:endParaRPr lang="ru-RU" dirty="0">
              <a:solidFill>
                <a:srgbClr val="FF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5" grpId="0" animBg="1"/>
      <p:bldP spid="36" grpId="0"/>
      <p:bldP spid="37" grpId="0"/>
      <p:bldP spid="38" grpId="0"/>
      <p:bldP spid="39" grpId="0"/>
      <p:bldP spid="40" grpId="0"/>
      <p:bldP spid="41" grpId="0" animBg="1"/>
      <p:bldP spid="42" grpId="0"/>
      <p:bldP spid="43" grpId="0"/>
      <p:bldP spid="44" grpId="0"/>
      <p:bldP spid="45" grpId="0"/>
      <p:bldP spid="46" grpId="0"/>
      <p:bldP spid="47" grpId="0" animBg="1"/>
      <p:bldP spid="48" grpId="0"/>
      <p:bldP spid="49" grpId="0"/>
      <p:bldP spid="50" grpId="0"/>
      <p:bldP spid="51" grpId="0"/>
      <p:bldP spid="52" grpId="0"/>
      <p:bldP spid="53" grpId="0" animBg="1"/>
      <p:bldP spid="54" grpId="0"/>
      <p:bldP spid="55" grpId="0"/>
      <p:bldP spid="56" grpId="0"/>
      <p:bldP spid="57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Логические отношения между сложными суждениями и их членами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40000"/>
            <a:ext cx="8640960" cy="5328000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ts val="432"/>
              </a:spcBef>
            </a:pPr>
            <a:r>
              <a:rPr lang="ru-RU" sz="1800" b="1" dirty="0" smtClean="0">
                <a:solidFill>
                  <a:schemeClr val="accent3"/>
                </a:solidFill>
              </a:rPr>
              <a:t>Как явствует из определения отрицания, </a:t>
            </a:r>
            <a:r>
              <a:rPr lang="ru-RU" sz="1800" b="1" dirty="0" smtClean="0">
                <a:solidFill>
                  <a:srgbClr val="FFFF00"/>
                </a:solidFill>
              </a:rPr>
              <a:t>отрицание</a:t>
            </a:r>
            <a:r>
              <a:rPr lang="ru-RU" sz="1800" b="1" dirty="0" smtClean="0">
                <a:solidFill>
                  <a:schemeClr val="accent3"/>
                </a:solidFill>
              </a:rPr>
              <a:t> и отрицаемое высказывание находятся в отношении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контрадикторности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95000"/>
              </a:lnSpc>
              <a:spcBef>
                <a:spcPts val="432"/>
              </a:spcBef>
              <a:buClr>
                <a:schemeClr val="accent3"/>
              </a:buClr>
            </a:pPr>
            <a:r>
              <a:rPr lang="ru-RU" sz="1800" b="1" dirty="0" smtClean="0">
                <a:solidFill>
                  <a:srgbClr val="FFFF00"/>
                </a:solidFill>
              </a:rPr>
              <a:t>Конъюнкция</a:t>
            </a:r>
            <a:r>
              <a:rPr lang="ru-RU" sz="1800" b="1" dirty="0" smtClean="0">
                <a:solidFill>
                  <a:schemeClr val="accent3"/>
                </a:solidFill>
              </a:rPr>
              <a:t> является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подчиняющим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суждением по отношению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к любому из своих членов, а также к </a:t>
            </a:r>
            <a:r>
              <a:rPr lang="ru-RU" sz="1800" b="1" dirty="0" smtClean="0">
                <a:solidFill>
                  <a:srgbClr val="FFFF00"/>
                </a:solidFill>
              </a:rPr>
              <a:t>дизъюнкции</a:t>
            </a:r>
            <a:r>
              <a:rPr lang="ru-RU" sz="1800" b="1" dirty="0" smtClean="0">
                <a:solidFill>
                  <a:schemeClr val="accent3"/>
                </a:solidFill>
              </a:rPr>
              <a:t> с теми же членами.</a:t>
            </a:r>
          </a:p>
          <a:p>
            <a:pPr>
              <a:lnSpc>
                <a:spcPct val="95000"/>
              </a:lnSpc>
              <a:spcBef>
                <a:spcPts val="432"/>
              </a:spcBef>
              <a:buClr>
                <a:schemeClr val="accent3"/>
              </a:buClr>
            </a:pPr>
            <a:r>
              <a:rPr lang="ru-RU" sz="1800" b="1" dirty="0" smtClean="0">
                <a:solidFill>
                  <a:srgbClr val="FFFF00"/>
                </a:solidFill>
              </a:rPr>
              <a:t>Дизъюнкция</a:t>
            </a:r>
            <a:r>
              <a:rPr lang="ru-RU" sz="1800" b="1" dirty="0" smtClean="0">
                <a:solidFill>
                  <a:schemeClr val="accent3"/>
                </a:solidFill>
              </a:rPr>
              <a:t> является </a:t>
            </a:r>
            <a:r>
              <a:rPr lang="ru-RU" sz="1800" b="1" dirty="0" smtClean="0">
                <a:solidFill>
                  <a:srgbClr val="00FFFF"/>
                </a:solidFill>
              </a:rPr>
              <a:t>подчинённым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суждением по отношению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к любому из своих членов, а также к </a:t>
            </a:r>
            <a:r>
              <a:rPr lang="ru-RU" sz="1800" b="1" dirty="0" smtClean="0">
                <a:solidFill>
                  <a:srgbClr val="FFFF00"/>
                </a:solidFill>
              </a:rPr>
              <a:t>конъюнкции</a:t>
            </a:r>
            <a:r>
              <a:rPr lang="ru-RU" sz="1800" b="1" dirty="0" smtClean="0">
                <a:solidFill>
                  <a:schemeClr val="accent3"/>
                </a:solidFill>
              </a:rPr>
              <a:t> с теми же членами; члены истинной дизъюнкции </a:t>
            </a:r>
            <a:r>
              <a:rPr lang="ru-RU" sz="1800" b="1" dirty="0" smtClean="0">
                <a:solidFill>
                  <a:srgbClr val="00FFFF"/>
                </a:solidFill>
              </a:rPr>
              <a:t>субконтрарны</a:t>
            </a:r>
            <a:r>
              <a:rPr lang="ru-RU" sz="1800" b="1" dirty="0" smtClean="0">
                <a:solidFill>
                  <a:schemeClr val="accent3"/>
                </a:solidFill>
              </a:rPr>
              <a:t> друг другу.</a:t>
            </a:r>
          </a:p>
          <a:p>
            <a:pPr>
              <a:lnSpc>
                <a:spcPct val="95000"/>
              </a:lnSpc>
              <a:spcBef>
                <a:spcPts val="432"/>
              </a:spcBef>
            </a:pPr>
            <a:r>
              <a:rPr lang="ru-RU" sz="1800" b="1" dirty="0" smtClean="0">
                <a:solidFill>
                  <a:schemeClr val="accent3"/>
                </a:solidFill>
              </a:rPr>
              <a:t>Члены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истинной</a:t>
            </a:r>
            <a:r>
              <a:rPr lang="ru-RU" sz="1800" b="1" dirty="0" smtClean="0">
                <a:solidFill>
                  <a:srgbClr val="FFFF00"/>
                </a:solidFill>
              </a:rPr>
              <a:t> исключающей дизъюнкции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контрадикторны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друг другу, члены </a:t>
            </a:r>
            <a:r>
              <a:rPr lang="ru-RU" sz="1800" b="1" dirty="0" smtClean="0">
                <a:solidFill>
                  <a:srgbClr val="FF66FF"/>
                </a:solidFill>
              </a:rPr>
              <a:t>ложной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исключающей дизъюнкции </a:t>
            </a:r>
            <a:r>
              <a:rPr lang="ru-RU" sz="1800" b="1" dirty="0" smtClean="0">
                <a:solidFill>
                  <a:schemeClr val="accent3"/>
                </a:solidFill>
              </a:rPr>
              <a:t>являются </a:t>
            </a:r>
            <a:r>
              <a:rPr lang="ru-RU" sz="1800" b="1" dirty="0" smtClean="0">
                <a:solidFill>
                  <a:srgbClr val="00FFFF"/>
                </a:solidFill>
              </a:rPr>
              <a:t>равнозначными</a:t>
            </a:r>
            <a:r>
              <a:rPr lang="en-US" sz="1800" b="1" dirty="0" smtClean="0">
                <a:solidFill>
                  <a:srgbClr val="00FFFF"/>
                </a:solidFill>
              </a:rPr>
              <a:t> (</a:t>
            </a:r>
            <a:r>
              <a:rPr lang="ru-RU" sz="1800" b="1" dirty="0" smtClean="0">
                <a:solidFill>
                  <a:srgbClr val="00FFFF"/>
                </a:solidFill>
              </a:rPr>
              <a:t>равносильными</a:t>
            </a:r>
            <a:r>
              <a:rPr lang="en-US" sz="1800" b="1" dirty="0" smtClean="0">
                <a:solidFill>
                  <a:srgbClr val="00FFFF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суждениями, а сама исключающая дизъюнкция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контрадикторна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эквиваленции</a:t>
            </a:r>
            <a:r>
              <a:rPr lang="ru-RU" sz="1800" b="1" dirty="0" smtClean="0">
                <a:solidFill>
                  <a:schemeClr val="accent3"/>
                </a:solidFill>
              </a:rPr>
              <a:t> с теми же членами.</a:t>
            </a:r>
            <a:endParaRPr lang="ru-RU" sz="1800" b="1" dirty="0" smtClean="0">
              <a:solidFill>
                <a:srgbClr val="FF66FF"/>
              </a:solidFill>
            </a:endParaRPr>
          </a:p>
          <a:p>
            <a:pPr>
              <a:lnSpc>
                <a:spcPct val="95000"/>
              </a:lnSpc>
              <a:spcBef>
                <a:spcPts val="432"/>
              </a:spcBef>
            </a:pPr>
            <a:r>
              <a:rPr lang="ru-RU" sz="1800" b="1" dirty="0" smtClean="0">
                <a:solidFill>
                  <a:schemeClr val="accent3"/>
                </a:solidFill>
              </a:rPr>
              <a:t>Антецедент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импликации</a:t>
            </a:r>
            <a:r>
              <a:rPr lang="ru-RU" sz="1800" b="1" dirty="0" smtClean="0">
                <a:solidFill>
                  <a:schemeClr val="accent3"/>
                </a:solidFill>
              </a:rPr>
              <a:t> является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подчиняющим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суждением по отношению к консеквенту, а консеквент –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подчиняющим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суждением по отношению к самой </a:t>
            </a:r>
            <a:r>
              <a:rPr lang="ru-RU" sz="1800" b="1" dirty="0" smtClean="0">
                <a:solidFill>
                  <a:srgbClr val="FFFF00"/>
                </a:solidFill>
              </a:rPr>
              <a:t>импликации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95000"/>
              </a:lnSpc>
              <a:spcBef>
                <a:spcPts val="432"/>
              </a:spcBef>
            </a:pPr>
            <a:r>
              <a:rPr lang="ru-RU" sz="1800" b="1" dirty="0" smtClean="0">
                <a:solidFill>
                  <a:schemeClr val="accent3"/>
                </a:solidFill>
              </a:rPr>
              <a:t>Члены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эквиваленции</a:t>
            </a:r>
            <a:r>
              <a:rPr lang="ru-RU" sz="1800" b="1" dirty="0" smtClean="0">
                <a:solidFill>
                  <a:schemeClr val="accent3"/>
                </a:solidFill>
              </a:rPr>
              <a:t> являются </a:t>
            </a:r>
            <a:r>
              <a:rPr lang="ru-RU" sz="1800" b="1" dirty="0" smtClean="0">
                <a:solidFill>
                  <a:srgbClr val="00FFFF"/>
                </a:solidFill>
              </a:rPr>
              <a:t>равнозначными</a:t>
            </a:r>
            <a:r>
              <a:rPr lang="en-US" sz="1800" b="1" dirty="0" smtClean="0">
                <a:solidFill>
                  <a:srgbClr val="00FFFF"/>
                </a:solidFill>
              </a:rPr>
              <a:t> (</a:t>
            </a:r>
            <a:r>
              <a:rPr lang="ru-RU" sz="1800" b="1" dirty="0" smtClean="0">
                <a:solidFill>
                  <a:srgbClr val="00FFFF"/>
                </a:solidFill>
              </a:rPr>
              <a:t>равносильными</a:t>
            </a:r>
            <a:r>
              <a:rPr lang="en-US" sz="1800" b="1" dirty="0" smtClean="0">
                <a:solidFill>
                  <a:srgbClr val="00FFFF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суждениями, члены </a:t>
            </a:r>
            <a:r>
              <a:rPr lang="ru-RU" sz="1800" b="1" dirty="0" smtClean="0">
                <a:solidFill>
                  <a:srgbClr val="FF66FF"/>
                </a:solidFill>
              </a:rPr>
              <a:t>ложной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эквиваленции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контрадикторны</a:t>
            </a:r>
            <a:r>
              <a:rPr lang="ru-RU" sz="1800" b="1" dirty="0" smtClean="0">
                <a:solidFill>
                  <a:schemeClr val="accent3"/>
                </a:solidFill>
              </a:rPr>
              <a:t> друг другу, сама же эквиваленция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rgbClr val="00FFFF"/>
                </a:solidFill>
              </a:rPr>
              <a:t>контрадикторна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исключающей дизъюнкции</a:t>
            </a:r>
            <a:r>
              <a:rPr lang="ru-RU" sz="1800" b="1" dirty="0" smtClean="0">
                <a:solidFill>
                  <a:schemeClr val="accent3"/>
                </a:solidFill>
              </a:rPr>
              <a:t> с теми же членами.</a:t>
            </a:r>
            <a:endParaRPr lang="ru-RU" sz="18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сложными суждениями и их членами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4000" y="1600199"/>
            <a:ext cx="8496000" cy="900000"/>
          </a:xfrm>
        </p:spPr>
        <p:txBody>
          <a:bodyPr/>
          <a:lstStyle/>
          <a:p>
            <a:pPr>
              <a:buClr>
                <a:schemeClr val="accent3"/>
              </a:buClr>
              <a:buFont typeface="Wingdings" pitchFamily="2" charset="2"/>
              <a:buChar char="q"/>
            </a:pPr>
            <a:r>
              <a:rPr lang="ru-RU" sz="1800" b="1" dirty="0" smtClean="0">
                <a:solidFill>
                  <a:srgbClr val="FFFF00"/>
                </a:solidFill>
              </a:rPr>
              <a:t>Конъюнкция</a:t>
            </a:r>
            <a:r>
              <a:rPr lang="ru-RU" sz="1800" b="1" dirty="0" smtClean="0">
                <a:solidFill>
                  <a:schemeClr val="accent3"/>
                </a:solidFill>
              </a:rPr>
              <a:t> является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подчиняющим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суждением по </a:t>
            </a:r>
            <a:r>
              <a:rPr lang="ru-RU" sz="1800" b="1" smtClean="0">
                <a:solidFill>
                  <a:schemeClr val="accent3"/>
                </a:solidFill>
              </a:rPr>
              <a:t>отношению </a:t>
            </a:r>
            <a:br>
              <a:rPr lang="ru-RU" sz="1800" b="1" smtClean="0">
                <a:solidFill>
                  <a:schemeClr val="accent3"/>
                </a:solidFill>
              </a:rPr>
            </a:br>
            <a:r>
              <a:rPr lang="ru-RU" sz="1800" b="1" smtClean="0">
                <a:solidFill>
                  <a:schemeClr val="accent3"/>
                </a:solidFill>
              </a:rPr>
              <a:t>к </a:t>
            </a:r>
            <a:r>
              <a:rPr lang="ru-RU" sz="1800" b="1" dirty="0" smtClean="0">
                <a:solidFill>
                  <a:schemeClr val="accent3"/>
                </a:solidFill>
              </a:rPr>
              <a:t>любому из своих членов, а также к </a:t>
            </a:r>
            <a:r>
              <a:rPr lang="ru-RU" sz="1800" b="1" dirty="0" smtClean="0">
                <a:solidFill>
                  <a:srgbClr val="FFFF00"/>
                </a:solidFill>
              </a:rPr>
              <a:t>дизъюнкции</a:t>
            </a:r>
            <a:r>
              <a:rPr lang="ru-RU" sz="1800" b="1" dirty="0" smtClean="0">
                <a:solidFill>
                  <a:schemeClr val="accent3"/>
                </a:solidFill>
              </a:rPr>
              <a:t> с теми же членами.</a:t>
            </a:r>
          </a:p>
          <a:p>
            <a:pPr>
              <a:buClr>
                <a:schemeClr val="accent3"/>
              </a:buClr>
            </a:pPr>
            <a:endParaRPr lang="ru-RU" sz="1800" b="1" dirty="0" smtClean="0">
              <a:solidFill>
                <a:schemeClr val="accent3"/>
              </a:solidFill>
            </a:endParaRPr>
          </a:p>
          <a:p>
            <a:pPr>
              <a:buClr>
                <a:schemeClr val="accent3"/>
              </a:buClr>
            </a:pPr>
            <a:endParaRPr lang="ru-RU" sz="1800" b="1" dirty="0" smtClean="0">
              <a:solidFill>
                <a:schemeClr val="accent3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584000" y="2700000"/>
            <a:ext cx="2880000" cy="36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Λ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Λ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Λ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Λ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Λ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Λ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40000" y="2772000"/>
            <a:ext cx="2520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ru-RU" kern="0" dirty="0" smtClean="0">
                <a:solidFill>
                  <a:schemeClr val="accent3"/>
                </a:solidFill>
              </a:rPr>
              <a:t>(</a:t>
            </a: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r>
              <a:rPr lang="ru-RU" kern="0" dirty="0" smtClean="0">
                <a:solidFill>
                  <a:schemeClr val="accent3"/>
                </a:solidFill>
              </a:rPr>
              <a:t> Λ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) → </a:t>
            </a: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40000" y="3384000"/>
            <a:ext cx="2520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kern="0" dirty="0" smtClean="0">
                <a:solidFill>
                  <a:schemeClr val="accent3"/>
                </a:solidFill>
              </a:rPr>
              <a:t>~ </a:t>
            </a: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r>
              <a:rPr lang="ru-RU" kern="0" dirty="0" smtClean="0">
                <a:solidFill>
                  <a:schemeClr val="accent3"/>
                </a:solidFill>
              </a:rPr>
              <a:t> → ~ (</a:t>
            </a:r>
            <a:r>
              <a:rPr lang="en-US" kern="0" dirty="0" smtClean="0">
                <a:solidFill>
                  <a:schemeClr val="accent3"/>
                </a:solidFill>
              </a:rPr>
              <a:t>A </a:t>
            </a:r>
            <a:r>
              <a:rPr lang="el-GR" kern="0" dirty="0" smtClean="0">
                <a:solidFill>
                  <a:schemeClr val="accent3"/>
                </a:solidFill>
              </a:rPr>
              <a:t>Λ</a:t>
            </a:r>
            <a:r>
              <a:rPr lang="en-US" kern="0" dirty="0" smtClean="0">
                <a:solidFill>
                  <a:schemeClr val="accent3"/>
                </a:solidFill>
              </a:rPr>
              <a:t> B</a:t>
            </a:r>
            <a:r>
              <a:rPr lang="ru-RU" kern="0" dirty="0" smtClean="0">
                <a:solidFill>
                  <a:schemeClr val="accent3"/>
                </a:solidFill>
              </a:rPr>
              <a:t>)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0000" y="3996000"/>
            <a:ext cx="2520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kern="0" dirty="0" smtClean="0">
                <a:solidFill>
                  <a:schemeClr val="accent3"/>
                </a:solidFill>
              </a:rPr>
              <a:t>(</a:t>
            </a: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r>
              <a:rPr lang="ru-RU" kern="0" dirty="0" smtClean="0">
                <a:solidFill>
                  <a:schemeClr val="accent3"/>
                </a:solidFill>
              </a:rPr>
              <a:t> Λ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) →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40000" y="4608000"/>
            <a:ext cx="2520000" cy="43200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kern="0" dirty="0" smtClean="0">
                <a:solidFill>
                  <a:schemeClr val="accent3"/>
                </a:solidFill>
              </a:rPr>
              <a:t>~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→ ~ (</a:t>
            </a:r>
            <a:r>
              <a:rPr lang="en-US" kern="0" dirty="0" smtClean="0">
                <a:solidFill>
                  <a:schemeClr val="accent3"/>
                </a:solidFill>
              </a:rPr>
              <a:t>A </a:t>
            </a:r>
            <a:r>
              <a:rPr lang="el-GR" kern="0" dirty="0" smtClean="0">
                <a:solidFill>
                  <a:schemeClr val="accent3"/>
                </a:solidFill>
              </a:rPr>
              <a:t>Λ</a:t>
            </a:r>
            <a:r>
              <a:rPr lang="en-US" kern="0" dirty="0" smtClean="0">
                <a:solidFill>
                  <a:schemeClr val="accent3"/>
                </a:solidFill>
              </a:rPr>
              <a:t> B</a:t>
            </a:r>
            <a:r>
              <a:rPr lang="ru-RU" kern="0" dirty="0" smtClean="0">
                <a:solidFill>
                  <a:schemeClr val="accent3"/>
                </a:solidFill>
              </a:rPr>
              <a:t>)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40000" y="5220000"/>
            <a:ext cx="2520000" cy="43200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en-US" kern="0" dirty="0" smtClean="0">
                <a:solidFill>
                  <a:schemeClr val="accent3"/>
                </a:solidFill>
              </a:rPr>
              <a:t>(A</a:t>
            </a:r>
            <a:r>
              <a:rPr lang="ru-RU" kern="0" dirty="0" smtClean="0">
                <a:solidFill>
                  <a:schemeClr val="accent3"/>
                </a:solidFill>
              </a:rPr>
              <a:t> Λ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) → </a:t>
            </a:r>
            <a:r>
              <a:rPr lang="en-US" kern="0" dirty="0" smtClean="0">
                <a:solidFill>
                  <a:schemeClr val="accent3"/>
                </a:solidFill>
              </a:rPr>
              <a:t>(A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V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B)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40000" y="5832000"/>
            <a:ext cx="2520000" cy="43200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kern="0" dirty="0" smtClean="0">
                <a:solidFill>
                  <a:schemeClr val="accent3"/>
                </a:solidFill>
              </a:rPr>
              <a:t>~</a:t>
            </a:r>
            <a:r>
              <a:rPr lang="en-US" kern="0" dirty="0" smtClean="0">
                <a:solidFill>
                  <a:schemeClr val="accent3"/>
                </a:solidFill>
              </a:rPr>
              <a:t> (A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V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B) </a:t>
            </a:r>
            <a:r>
              <a:rPr lang="ru-RU" kern="0" dirty="0" smtClean="0">
                <a:solidFill>
                  <a:schemeClr val="accent3"/>
                </a:solidFill>
              </a:rPr>
              <a:t>→ ~ (</a:t>
            </a:r>
            <a:r>
              <a:rPr lang="en-US" kern="0" dirty="0" smtClean="0">
                <a:solidFill>
                  <a:schemeClr val="accent3"/>
                </a:solidFill>
              </a:rPr>
              <a:t>A </a:t>
            </a:r>
            <a:r>
              <a:rPr lang="el-GR" kern="0" dirty="0" smtClean="0">
                <a:solidFill>
                  <a:schemeClr val="accent3"/>
                </a:solidFill>
              </a:rPr>
              <a:t>Λ</a:t>
            </a:r>
            <a:r>
              <a:rPr lang="en-US" kern="0" dirty="0" smtClean="0">
                <a:solidFill>
                  <a:schemeClr val="accent3"/>
                </a:solidFill>
              </a:rPr>
              <a:t> B</a:t>
            </a:r>
            <a:r>
              <a:rPr lang="ru-RU" kern="0" dirty="0" smtClean="0">
                <a:solidFill>
                  <a:schemeClr val="accent3"/>
                </a:solidFill>
              </a:rPr>
              <a:t>)</a:t>
            </a:r>
            <a:endParaRPr lang="ru-RU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сложными суждениями и их членами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0000"/>
            <a:ext cx="8229600" cy="900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accent3"/>
              </a:buClr>
              <a:buFont typeface="Wingdings" pitchFamily="2" charset="2"/>
              <a:buChar char="q"/>
            </a:pPr>
            <a:r>
              <a:rPr lang="ru-RU" sz="1800" b="1" dirty="0" smtClean="0">
                <a:solidFill>
                  <a:srgbClr val="FFFF00"/>
                </a:solidFill>
              </a:rPr>
              <a:t>Дизъюнкция</a:t>
            </a:r>
            <a:r>
              <a:rPr lang="ru-RU" sz="1800" b="1" dirty="0" smtClean="0">
                <a:solidFill>
                  <a:schemeClr val="accent3"/>
                </a:solidFill>
              </a:rPr>
              <a:t> является </a:t>
            </a:r>
            <a:r>
              <a:rPr lang="ru-RU" sz="1800" b="1" dirty="0" smtClean="0">
                <a:solidFill>
                  <a:srgbClr val="00FFFF"/>
                </a:solidFill>
              </a:rPr>
              <a:t>подчинённым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суждением по отношению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к любому из своих членов , а также к </a:t>
            </a:r>
            <a:r>
              <a:rPr lang="ru-RU" sz="1800" b="1" dirty="0" smtClean="0">
                <a:solidFill>
                  <a:srgbClr val="FFFF00"/>
                </a:solidFill>
              </a:rPr>
              <a:t>конъюнкции</a:t>
            </a:r>
            <a:r>
              <a:rPr lang="ru-RU" sz="1800" b="1" dirty="0" smtClean="0">
                <a:solidFill>
                  <a:schemeClr val="accent3"/>
                </a:solidFill>
              </a:rPr>
              <a:t> с теми же членами; члены истинной дизъюнкции </a:t>
            </a:r>
            <a:r>
              <a:rPr lang="ru-RU" sz="1800" b="1" dirty="0" smtClean="0">
                <a:solidFill>
                  <a:srgbClr val="00FFFF"/>
                </a:solidFill>
              </a:rPr>
              <a:t>субконтрарны</a:t>
            </a:r>
            <a:r>
              <a:rPr lang="ru-RU" sz="1800" b="1" dirty="0" smtClean="0">
                <a:solidFill>
                  <a:schemeClr val="accent3"/>
                </a:solidFill>
              </a:rPr>
              <a:t> друг другу.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864000" y="2340000"/>
            <a:ext cx="4428000" cy="44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eaLnBrk="0" hangingPunct="0">
              <a:lnSpc>
                <a:spcPct val="9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lang="en-US" kern="0" dirty="0" smtClean="0">
                <a:solidFill>
                  <a:srgbClr val="FFFF00"/>
                </a:solidFill>
              </a:rPr>
              <a:t>A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en-US" kern="0" dirty="0" smtClean="0">
                <a:solidFill>
                  <a:srgbClr val="FFFF00"/>
                </a:solidFill>
              </a:rPr>
              <a:t>V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lvl="0" indent="-342900" algn="l" eaLnBrk="0" hangingPunct="0">
              <a:lnSpc>
                <a:spcPct val="9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kern="0" dirty="0" smtClean="0">
                <a:solidFill>
                  <a:srgbClr val="FFFF00"/>
                </a:solidFill>
              </a:rPr>
              <a:t>A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en-US" kern="0" dirty="0" smtClean="0">
                <a:solidFill>
                  <a:srgbClr val="FFFF00"/>
                </a:solidFill>
              </a:rPr>
              <a:t>V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lvl="0" indent="-342900" algn="l" eaLnBrk="0" hangingPunct="0">
              <a:lnSpc>
                <a:spcPct val="9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lang="en-US" kern="0" dirty="0" smtClean="0">
                <a:solidFill>
                  <a:srgbClr val="FFFF00"/>
                </a:solidFill>
              </a:rPr>
              <a:t>A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en-US" kern="0" dirty="0" smtClean="0">
                <a:solidFill>
                  <a:srgbClr val="FFFF00"/>
                </a:solidFill>
              </a:rPr>
              <a:t>V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lvl="0" indent="-342900" algn="l" eaLnBrk="0" hangingPunct="0">
              <a:lnSpc>
                <a:spcPct val="9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kern="0" dirty="0" smtClean="0">
                <a:solidFill>
                  <a:srgbClr val="FFFF00"/>
                </a:solidFill>
              </a:rPr>
              <a:t>A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en-US" kern="0" dirty="0" smtClean="0">
                <a:solidFill>
                  <a:srgbClr val="FFFF00"/>
                </a:solidFill>
              </a:rPr>
              <a:t>V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Λ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Λ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lvl="0" indent="-342900" algn="l" eaLnBrk="0" hangingPunct="0">
              <a:lnSpc>
                <a:spcPct val="9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  <a:defRPr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>
                <a:solidFill>
                  <a:schemeClr val="accent3"/>
                </a:solidFill>
              </a:rPr>
              <a:t> и </a:t>
            </a:r>
            <a:r>
              <a:rPr lang="en-US" kern="0" dirty="0" smtClean="0">
                <a:solidFill>
                  <a:srgbClr val="FFFF00"/>
                </a:solidFill>
              </a:rPr>
              <a:t>A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,</a:t>
            </a:r>
            <a:br>
              <a:rPr lang="ru-RU" kern="0" dirty="0" smtClean="0"/>
            </a:br>
            <a:r>
              <a:rPr lang="ru-RU" kern="0" dirty="0" smtClean="0">
                <a:solidFill>
                  <a:schemeClr val="accent3"/>
                </a:solidFill>
              </a:rPr>
              <a:t>то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.</a:t>
            </a:r>
          </a:p>
          <a:p>
            <a:pPr marL="342900" lvl="0" indent="-342900" algn="l" eaLnBrk="0" hangingPunct="0">
              <a:lnSpc>
                <a:spcPct val="9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  <a:defRPr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>
                <a:solidFill>
                  <a:schemeClr val="accent3"/>
                </a:solidFill>
              </a:rPr>
              <a:t> и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rgbClr val="FF66FF"/>
                </a:solidFill>
              </a:rPr>
              <a:t/>
            </a:r>
            <a:br>
              <a:rPr lang="ru-RU" kern="0" dirty="0" smtClean="0">
                <a:solidFill>
                  <a:srgbClr val="FF66FF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то </a:t>
            </a:r>
            <a:r>
              <a:rPr lang="en-US" kern="0" dirty="0" smtClean="0">
                <a:solidFill>
                  <a:srgbClr val="FFFF00"/>
                </a:solidFill>
              </a:rPr>
              <a:t>A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.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60000" y="2412000"/>
            <a:ext cx="2520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r>
              <a:rPr lang="ru-RU" kern="0" dirty="0" smtClean="0">
                <a:solidFill>
                  <a:schemeClr val="accent3"/>
                </a:solidFill>
              </a:rPr>
              <a:t> → </a:t>
            </a:r>
            <a:r>
              <a:rPr lang="en-US" kern="0" dirty="0" smtClean="0">
                <a:solidFill>
                  <a:schemeClr val="accent3"/>
                </a:solidFill>
              </a:rPr>
              <a:t>(A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V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B)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60000" y="2952000"/>
            <a:ext cx="2520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kern="0" dirty="0" smtClean="0">
                <a:solidFill>
                  <a:schemeClr val="accent3"/>
                </a:solidFill>
              </a:rPr>
              <a:t>~ (</a:t>
            </a:r>
            <a:r>
              <a:rPr lang="en-US" kern="0" dirty="0" smtClean="0">
                <a:solidFill>
                  <a:schemeClr val="accent3"/>
                </a:solidFill>
              </a:rPr>
              <a:t>A V B</a:t>
            </a:r>
            <a:r>
              <a:rPr lang="ru-RU" kern="0" dirty="0" smtClean="0">
                <a:solidFill>
                  <a:schemeClr val="accent3"/>
                </a:solidFill>
              </a:rPr>
              <a:t>) → ~ </a:t>
            </a: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60000" y="3492000"/>
            <a:ext cx="2520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en-US" kern="0" dirty="0" smtClean="0">
                <a:solidFill>
                  <a:schemeClr val="accent3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→ </a:t>
            </a:r>
            <a:r>
              <a:rPr lang="en-US" kern="0" dirty="0" smtClean="0">
                <a:solidFill>
                  <a:schemeClr val="accent3"/>
                </a:solidFill>
              </a:rPr>
              <a:t>(A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V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B)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60000" y="4032000"/>
            <a:ext cx="2520000" cy="43200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kern="0" dirty="0" smtClean="0">
                <a:solidFill>
                  <a:schemeClr val="accent3"/>
                </a:solidFill>
              </a:rPr>
              <a:t>~ (</a:t>
            </a:r>
            <a:r>
              <a:rPr lang="en-US" kern="0" dirty="0" smtClean="0">
                <a:solidFill>
                  <a:schemeClr val="accent3"/>
                </a:solidFill>
              </a:rPr>
              <a:t>A V B</a:t>
            </a:r>
            <a:r>
              <a:rPr lang="ru-RU" kern="0" dirty="0" smtClean="0">
                <a:solidFill>
                  <a:schemeClr val="accent3"/>
                </a:solidFill>
              </a:rPr>
              <a:t>) → ~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60000" y="4572000"/>
            <a:ext cx="2520000" cy="43200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en-US" kern="0" dirty="0" smtClean="0">
                <a:solidFill>
                  <a:schemeClr val="accent3"/>
                </a:solidFill>
              </a:rPr>
              <a:t>(A</a:t>
            </a:r>
            <a:r>
              <a:rPr lang="ru-RU" kern="0" dirty="0" smtClean="0">
                <a:solidFill>
                  <a:schemeClr val="accent3"/>
                </a:solidFill>
              </a:rPr>
              <a:t> Λ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) → </a:t>
            </a:r>
            <a:r>
              <a:rPr lang="en-US" kern="0" dirty="0" smtClean="0">
                <a:solidFill>
                  <a:schemeClr val="accent3"/>
                </a:solidFill>
              </a:rPr>
              <a:t>(A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V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B)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60000" y="5112000"/>
            <a:ext cx="2520000" cy="43200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kern="0" dirty="0" smtClean="0">
                <a:solidFill>
                  <a:schemeClr val="accent3"/>
                </a:solidFill>
              </a:rPr>
              <a:t>~</a:t>
            </a:r>
            <a:r>
              <a:rPr lang="en-US" kern="0" dirty="0" smtClean="0">
                <a:solidFill>
                  <a:schemeClr val="accent3"/>
                </a:solidFill>
              </a:rPr>
              <a:t> (A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V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B) </a:t>
            </a:r>
            <a:r>
              <a:rPr lang="ru-RU" kern="0" dirty="0" smtClean="0">
                <a:solidFill>
                  <a:schemeClr val="accent3"/>
                </a:solidFill>
              </a:rPr>
              <a:t>→ ~ (</a:t>
            </a:r>
            <a:r>
              <a:rPr lang="en-US" kern="0" dirty="0" smtClean="0">
                <a:solidFill>
                  <a:schemeClr val="accent3"/>
                </a:solidFill>
              </a:rPr>
              <a:t>A </a:t>
            </a:r>
            <a:r>
              <a:rPr lang="el-GR" kern="0" dirty="0" smtClean="0">
                <a:solidFill>
                  <a:schemeClr val="accent3"/>
                </a:solidFill>
              </a:rPr>
              <a:t>Λ</a:t>
            </a:r>
            <a:r>
              <a:rPr lang="en-US" kern="0" dirty="0" smtClean="0">
                <a:solidFill>
                  <a:schemeClr val="accent3"/>
                </a:solidFill>
              </a:rPr>
              <a:t> B</a:t>
            </a:r>
            <a:r>
              <a:rPr lang="ru-RU" kern="0" dirty="0" smtClean="0">
                <a:solidFill>
                  <a:schemeClr val="accent3"/>
                </a:solidFill>
              </a:rPr>
              <a:t>)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60000" y="5652000"/>
            <a:ext cx="2520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Λ ~ </a:t>
            </a:r>
            <a:r>
              <a:rPr lang="en-US" kern="0" dirty="0" smtClean="0">
                <a:solidFill>
                  <a:schemeClr val="accent3"/>
                </a:solidFill>
              </a:rPr>
              <a:t>A)</a:t>
            </a:r>
            <a:r>
              <a:rPr lang="ru-RU" kern="0" dirty="0" smtClean="0">
                <a:solidFill>
                  <a:schemeClr val="accent3"/>
                </a:solidFill>
              </a:rPr>
              <a:t> →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60000" y="6192000"/>
            <a:ext cx="2520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Λ ~ </a:t>
            </a:r>
            <a:r>
              <a:rPr lang="en-US" kern="0" dirty="0" smtClean="0">
                <a:solidFill>
                  <a:schemeClr val="accent3"/>
                </a:solidFill>
              </a:rPr>
              <a:t>B)</a:t>
            </a:r>
            <a:r>
              <a:rPr lang="ru-RU" kern="0" dirty="0" smtClean="0">
                <a:solidFill>
                  <a:schemeClr val="accent3"/>
                </a:solidFill>
              </a:rPr>
              <a:t> → </a:t>
            </a: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сложными суждениями и их членами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0000"/>
            <a:ext cx="8532000" cy="11520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Члены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истинной</a:t>
            </a:r>
            <a:r>
              <a:rPr lang="ru-RU" sz="1800" b="1" dirty="0" smtClean="0">
                <a:solidFill>
                  <a:srgbClr val="FFFF00"/>
                </a:solidFill>
              </a:rPr>
              <a:t> исключающей дизъюнкции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контрадикторны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друг другу, члены </a:t>
            </a:r>
            <a:r>
              <a:rPr lang="ru-RU" sz="1800" b="1" dirty="0" smtClean="0">
                <a:solidFill>
                  <a:srgbClr val="FF66FF"/>
                </a:solidFill>
              </a:rPr>
              <a:t>ложной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исключающей дизъюнкции </a:t>
            </a:r>
            <a:r>
              <a:rPr lang="ru-RU" sz="1800" b="1" dirty="0" smtClean="0">
                <a:solidFill>
                  <a:schemeClr val="accent3"/>
                </a:solidFill>
              </a:rPr>
              <a:t>являются </a:t>
            </a:r>
            <a:r>
              <a:rPr lang="ru-RU" sz="1800" b="1" dirty="0" smtClean="0">
                <a:solidFill>
                  <a:srgbClr val="00FFFF"/>
                </a:solidFill>
              </a:rPr>
              <a:t>равнозначными</a:t>
            </a:r>
            <a:r>
              <a:rPr lang="en-US" sz="1800" b="1" dirty="0" smtClean="0">
                <a:solidFill>
                  <a:srgbClr val="00FFFF"/>
                </a:solidFill>
              </a:rPr>
              <a:t> (</a:t>
            </a:r>
            <a:r>
              <a:rPr lang="ru-RU" sz="1800" b="1" dirty="0" smtClean="0">
                <a:solidFill>
                  <a:srgbClr val="00FFFF"/>
                </a:solidFill>
              </a:rPr>
              <a:t>равносильными</a:t>
            </a:r>
            <a:r>
              <a:rPr lang="en-US" sz="1800" b="1" dirty="0" smtClean="0">
                <a:solidFill>
                  <a:srgbClr val="00FFFF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суждениями, а сама </a:t>
            </a:r>
            <a:r>
              <a:rPr lang="ru-RU" sz="1800" b="1" dirty="0" smtClean="0">
                <a:solidFill>
                  <a:srgbClr val="FFFF00"/>
                </a:solidFill>
              </a:rPr>
              <a:t>исключающая дизъюнкция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контрадикторна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эквиваленции</a:t>
            </a:r>
            <a:r>
              <a:rPr lang="ru-RU" sz="1800" b="1" dirty="0" smtClean="0">
                <a:solidFill>
                  <a:schemeClr val="accent3"/>
                </a:solidFill>
              </a:rPr>
              <a:t> с теми же членами.</a:t>
            </a:r>
            <a:endParaRPr lang="ru-RU" sz="1800" b="1" dirty="0" smtClean="0">
              <a:solidFill>
                <a:srgbClr val="FF66FF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864000" y="2700000"/>
            <a:ext cx="4428000" cy="40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>
                <a:solidFill>
                  <a:schemeClr val="accent3"/>
                </a:solidFill>
              </a:rPr>
              <a:t> и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kern="0" dirty="0" smtClean="0">
                <a:solidFill>
                  <a:srgbClr val="FF66FF"/>
                </a:solidFill>
                <a:latin typeface="+mn-lt"/>
              </a:rPr>
              <a:t>ложно</a:t>
            </a:r>
            <a:r>
              <a:rPr lang="ru-RU" kern="0" dirty="0" smtClean="0">
                <a:latin typeface="+mn-lt"/>
              </a:rPr>
              <a:t>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>
                <a:solidFill>
                  <a:schemeClr val="accent3"/>
                </a:solidFill>
              </a:rPr>
              <a:t> и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,</a:t>
            </a:r>
            <a:br>
              <a:rPr lang="ru-RU" kern="0" dirty="0" smtClean="0"/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>
                <a:solidFill>
                  <a:schemeClr val="accent3"/>
                </a:solidFill>
              </a:rPr>
              <a:t> и </a:t>
            </a:r>
            <a:r>
              <a:rPr lang="en-US" kern="0" dirty="0" smtClean="0">
                <a:solidFill>
                  <a:srgbClr val="FFFF00"/>
                </a:solidFill>
              </a:rPr>
              <a:t>A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chemeClr val="accent3"/>
                </a:solidFill>
              </a:rPr>
              <a:t/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то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.</a:t>
            </a: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>
                <a:solidFill>
                  <a:schemeClr val="accent3"/>
                </a:solidFill>
              </a:rPr>
              <a:t> и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chemeClr val="accent3"/>
                </a:solidFill>
              </a:rPr>
              <a:t/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то </a:t>
            </a:r>
            <a:r>
              <a:rPr lang="en-US" kern="0" dirty="0" smtClean="0">
                <a:solidFill>
                  <a:srgbClr val="FFFF00"/>
                </a:solidFill>
              </a:rPr>
              <a:t>A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.</a:t>
            </a: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↔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то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↔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↔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chemeClr val="accent3"/>
                </a:solidFill>
              </a:rPr>
              <a:t/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то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.</a:t>
            </a: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↔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chemeClr val="accent3"/>
                </a:solidFill>
              </a:rPr>
              <a:t/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то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60000" y="2736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Λ </a:t>
            </a:r>
            <a:r>
              <a:rPr lang="en-US" kern="0" dirty="0" smtClean="0">
                <a:solidFill>
                  <a:schemeClr val="accent3"/>
                </a:solidFill>
              </a:rPr>
              <a:t>A)</a:t>
            </a:r>
            <a:r>
              <a:rPr lang="ru-RU" kern="0" dirty="0" smtClean="0">
                <a:solidFill>
                  <a:schemeClr val="accent3"/>
                </a:solidFill>
              </a:rPr>
              <a:t> → ~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60000" y="3240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Λ </a:t>
            </a:r>
            <a:r>
              <a:rPr lang="en-US" kern="0" dirty="0" smtClean="0">
                <a:solidFill>
                  <a:schemeClr val="accent3"/>
                </a:solidFill>
              </a:rPr>
              <a:t>B)</a:t>
            </a:r>
            <a:r>
              <a:rPr lang="ru-RU" kern="0" dirty="0" smtClean="0">
                <a:solidFill>
                  <a:schemeClr val="accent3"/>
                </a:solidFill>
              </a:rPr>
              <a:t> → ~ </a:t>
            </a: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60000" y="3744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Λ ~ </a:t>
            </a:r>
            <a:r>
              <a:rPr lang="en-US" kern="0" dirty="0" smtClean="0">
                <a:solidFill>
                  <a:schemeClr val="accent3"/>
                </a:solidFill>
              </a:rPr>
              <a:t>A)</a:t>
            </a:r>
            <a:r>
              <a:rPr lang="ru-RU" kern="0" dirty="0" smtClean="0">
                <a:solidFill>
                  <a:schemeClr val="accent3"/>
                </a:solidFill>
              </a:rPr>
              <a:t> →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60000" y="4248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Λ ~ </a:t>
            </a:r>
            <a:r>
              <a:rPr lang="en-US" kern="0" dirty="0" smtClean="0">
                <a:solidFill>
                  <a:schemeClr val="accent3"/>
                </a:solidFill>
              </a:rPr>
              <a:t>B)</a:t>
            </a:r>
            <a:r>
              <a:rPr lang="ru-RU" kern="0" dirty="0" smtClean="0">
                <a:solidFill>
                  <a:schemeClr val="accent3"/>
                </a:solidFill>
              </a:rPr>
              <a:t> → </a:t>
            </a: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60000" y="4752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→ ~ </a:t>
            </a: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↔ </a:t>
            </a:r>
            <a:r>
              <a:rPr lang="en-US" dirty="0" smtClean="0">
                <a:solidFill>
                  <a:schemeClr val="accent3"/>
                </a:solidFill>
              </a:rPr>
              <a:t>B)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60000" y="5256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ru-RU" kern="0" dirty="0" smtClean="0">
                <a:solidFill>
                  <a:schemeClr val="accent3"/>
                </a:solidFill>
              </a:rPr>
              <a:t>~</a:t>
            </a:r>
            <a:r>
              <a:rPr lang="en-US" kern="0" dirty="0" smtClean="0">
                <a:solidFill>
                  <a:schemeClr val="accent3"/>
                </a:solidFill>
              </a:rPr>
              <a:t> 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→ </a:t>
            </a: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↔ </a:t>
            </a:r>
            <a:r>
              <a:rPr lang="en-US" dirty="0" smtClean="0">
                <a:solidFill>
                  <a:schemeClr val="accent3"/>
                </a:solidFill>
              </a:rPr>
              <a:t>B)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60000" y="5760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↔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→ ~ </a:t>
            </a: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B)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60000" y="6264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ru-RU" kern="0" dirty="0" smtClean="0">
                <a:solidFill>
                  <a:schemeClr val="accent3"/>
                </a:solidFill>
              </a:rPr>
              <a:t>~</a:t>
            </a:r>
            <a:r>
              <a:rPr lang="en-US" kern="0" dirty="0" smtClean="0">
                <a:solidFill>
                  <a:schemeClr val="accent3"/>
                </a:solidFill>
              </a:rPr>
              <a:t> 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↔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→ </a:t>
            </a: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B)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сложными суждениями и их членами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2000"/>
            <a:ext cx="8229600" cy="9000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Антецедент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импликации</a:t>
            </a:r>
            <a:r>
              <a:rPr lang="ru-RU" sz="1800" b="1" dirty="0" smtClean="0">
                <a:solidFill>
                  <a:schemeClr val="accent3"/>
                </a:solidFill>
              </a:rPr>
              <a:t> является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подчиняющим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суждением по отношению к консеквенту, а консеквент –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подчиняющим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суждением по отношению к самой </a:t>
            </a:r>
            <a:r>
              <a:rPr lang="ru-RU" sz="1800" b="1" dirty="0" smtClean="0">
                <a:solidFill>
                  <a:srgbClr val="FFFF00"/>
                </a:solidFill>
              </a:rPr>
              <a:t>импликации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864000" y="2700000"/>
            <a:ext cx="4428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eaLnBrk="0" hangingPunct="0"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FFFF00"/>
                </a:solidFill>
              </a:rPr>
              <a:t>→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>
                <a:solidFill>
                  <a:schemeClr val="accent3"/>
                </a:solidFill>
              </a:rPr>
              <a:t> и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342900" lvl="0" indent="-342900" algn="l" eaLnBrk="0" hangingPunct="0"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FFFF00"/>
                </a:solidFill>
              </a:rPr>
              <a:t>→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>
                <a:solidFill>
                  <a:schemeClr val="accent3"/>
                </a:solidFill>
              </a:rPr>
              <a:t> и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chemeClr val="accent3"/>
                </a:solidFill>
              </a:rPr>
              <a:t/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lvl="0" indent="-342900" algn="l" eaLnBrk="0" hangingPunct="0"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chemeClr val="accent3"/>
                </a:solidFill>
              </a:rPr>
              <a:t/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то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FFFF00"/>
                </a:solidFill>
              </a:rPr>
              <a:t>→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.</a:t>
            </a:r>
          </a:p>
          <a:p>
            <a:pPr marL="342900" lvl="0" indent="-342900" algn="l" eaLnBrk="0" hangingPunct="0"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FFFF00"/>
                </a:solidFill>
              </a:rPr>
              <a:t>→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chemeClr val="accent3"/>
                </a:solidFill>
              </a:rPr>
              <a:t/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то</a:t>
            </a:r>
            <a:r>
              <a:rPr lang="en-US" kern="0" dirty="0" smtClean="0">
                <a:solidFill>
                  <a:srgbClr val="FFFF00"/>
                </a:solidFill>
              </a:rPr>
              <a:t> B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60000" y="2772000"/>
            <a:ext cx="2520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→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Λ </a:t>
            </a:r>
            <a:r>
              <a:rPr lang="en-US" kern="0" dirty="0" smtClean="0">
                <a:solidFill>
                  <a:schemeClr val="accent3"/>
                </a:solidFill>
              </a:rPr>
              <a:t>A)</a:t>
            </a:r>
            <a:r>
              <a:rPr lang="ru-RU" kern="0" dirty="0" smtClean="0">
                <a:solidFill>
                  <a:schemeClr val="accent3"/>
                </a:solidFill>
              </a:rPr>
              <a:t> →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60000" y="3384000"/>
            <a:ext cx="2520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→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Λ ~ </a:t>
            </a:r>
            <a:r>
              <a:rPr lang="en-US" kern="0" dirty="0" smtClean="0">
                <a:solidFill>
                  <a:schemeClr val="accent3"/>
                </a:solidFill>
              </a:rPr>
              <a:t>B)</a:t>
            </a:r>
            <a:r>
              <a:rPr lang="ru-RU" kern="0" dirty="0" smtClean="0">
                <a:solidFill>
                  <a:schemeClr val="accent3"/>
                </a:solidFill>
              </a:rPr>
              <a:t> → ~ </a:t>
            </a: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60000" y="3996000"/>
            <a:ext cx="2520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→ </a:t>
            </a: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→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60000" y="4608000"/>
            <a:ext cx="2520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ru-RU" kern="0" dirty="0" smtClean="0">
                <a:solidFill>
                  <a:schemeClr val="accent3"/>
                </a:solidFill>
              </a:rPr>
              <a:t>~ </a:t>
            </a: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→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→ ~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сложными суждениями и их членами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0000"/>
            <a:ext cx="8229600" cy="11520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Члены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эквиваленции</a:t>
            </a:r>
            <a:r>
              <a:rPr lang="ru-RU" sz="1800" b="1" dirty="0" smtClean="0">
                <a:solidFill>
                  <a:schemeClr val="accent3"/>
                </a:solidFill>
              </a:rPr>
              <a:t> являются </a:t>
            </a:r>
            <a:r>
              <a:rPr lang="ru-RU" sz="1800" b="1" dirty="0" smtClean="0">
                <a:solidFill>
                  <a:srgbClr val="00FFFF"/>
                </a:solidFill>
              </a:rPr>
              <a:t>равнозначными</a:t>
            </a:r>
            <a:r>
              <a:rPr lang="en-US" sz="1800" b="1" dirty="0" smtClean="0">
                <a:solidFill>
                  <a:srgbClr val="00FFFF"/>
                </a:solidFill>
              </a:rPr>
              <a:t> (</a:t>
            </a:r>
            <a:r>
              <a:rPr lang="ru-RU" sz="1800" b="1" dirty="0" smtClean="0">
                <a:solidFill>
                  <a:srgbClr val="00FFFF"/>
                </a:solidFill>
              </a:rPr>
              <a:t>равносильными</a:t>
            </a:r>
            <a:r>
              <a:rPr lang="en-US" sz="1800" b="1" dirty="0" smtClean="0">
                <a:solidFill>
                  <a:srgbClr val="00FFFF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суждениями, члены </a:t>
            </a:r>
            <a:r>
              <a:rPr lang="ru-RU" sz="1800" b="1" dirty="0" smtClean="0">
                <a:solidFill>
                  <a:srgbClr val="FF66FF"/>
                </a:solidFill>
              </a:rPr>
              <a:t>ложной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эквиваленции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контрадикторны</a:t>
            </a:r>
            <a:r>
              <a:rPr lang="ru-RU" sz="1800" b="1" dirty="0" smtClean="0">
                <a:solidFill>
                  <a:schemeClr val="accent3"/>
                </a:solidFill>
              </a:rPr>
              <a:t> друг другу, сама же </a:t>
            </a:r>
            <a:r>
              <a:rPr lang="ru-RU" sz="1800" b="1" dirty="0" smtClean="0">
                <a:solidFill>
                  <a:srgbClr val="FFFF00"/>
                </a:solidFill>
              </a:rPr>
              <a:t>эквиваленция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контрадикторна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исключающей дизъюнкции</a:t>
            </a:r>
            <a:r>
              <a:rPr lang="ru-RU" sz="1800" b="1" dirty="0" smtClean="0">
                <a:solidFill>
                  <a:schemeClr val="accent3"/>
                </a:solidFill>
              </a:rPr>
              <a:t> с теми же членами.</a:t>
            </a:r>
            <a:endParaRPr lang="ru-RU" sz="1800" b="1" dirty="0" smtClean="0">
              <a:solidFill>
                <a:srgbClr val="FF66FF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864000" y="2700000"/>
            <a:ext cx="4428000" cy="40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↔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>
                <a:solidFill>
                  <a:schemeClr val="accent3"/>
                </a:solidFill>
              </a:rPr>
              <a:t> и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kern="0" dirty="0" smtClean="0">
                <a:solidFill>
                  <a:srgbClr val="00FF00"/>
                </a:solidFill>
                <a:latin typeface="+mn-lt"/>
              </a:rPr>
              <a:t>истинно</a:t>
            </a:r>
            <a:r>
              <a:rPr lang="ru-RU" kern="0" dirty="0" smtClean="0">
                <a:latin typeface="+mn-lt"/>
              </a:rPr>
              <a:t>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↔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>
                <a:solidFill>
                  <a:schemeClr val="accent3"/>
                </a:solidFill>
              </a:rPr>
              <a:t> и </a:t>
            </a:r>
            <a:r>
              <a:rPr lang="en-US" kern="0" dirty="0" smtClean="0">
                <a:solidFill>
                  <a:srgbClr val="FFFF00"/>
                </a:solidFill>
              </a:rPr>
              <a:t>A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chemeClr val="accent3"/>
                </a:solidFill>
              </a:rPr>
              <a:t/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↔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>
                <a:solidFill>
                  <a:schemeClr val="accent3"/>
                </a:solidFill>
              </a:rPr>
              <a:t> и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chemeClr val="accent3"/>
                </a:solidFill>
              </a:rPr>
              <a:t/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то </a:t>
            </a:r>
            <a:r>
              <a:rPr lang="en-US" kern="0" dirty="0" smtClean="0">
                <a:solidFill>
                  <a:srgbClr val="FFFF00"/>
                </a:solidFill>
              </a:rPr>
              <a:t>A</a:t>
            </a:r>
            <a:r>
              <a:rPr lang="ru-RU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.</a:t>
            </a: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↔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>
                <a:solidFill>
                  <a:schemeClr val="accent3"/>
                </a:solidFill>
              </a:rPr>
              <a:t> и </a:t>
            </a:r>
            <a:r>
              <a:rPr lang="en-US" kern="0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chemeClr val="accent3"/>
                </a:solidFill>
              </a:rPr>
              <a:t/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то </a:t>
            </a:r>
            <a:r>
              <a:rPr lang="en-US" kern="0" dirty="0" smtClean="0">
                <a:solidFill>
                  <a:srgbClr val="FFFF00"/>
                </a:solidFill>
              </a:rPr>
              <a:t>A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.</a:t>
            </a: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↔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chemeClr val="accent3"/>
                </a:solidFill>
              </a:rPr>
              <a:t/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то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.</a:t>
            </a: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↔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FF66FF"/>
                </a:solidFill>
              </a:rPr>
              <a:t>ложно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chemeClr val="accent3"/>
                </a:solidFill>
              </a:rPr>
              <a:t/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то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.</a:t>
            </a: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lang="en-US" kern="0" dirty="0" smtClean="0">
                <a:solidFill>
                  <a:srgbClr val="FFFF00"/>
                </a:solidFill>
              </a:rPr>
              <a:t> </a:t>
            </a:r>
            <a:r>
              <a:rPr lang="ru-RU" kern="0" dirty="0" smtClean="0">
                <a:solidFill>
                  <a:srgbClr val="00FF00"/>
                </a:solidFill>
              </a:rPr>
              <a:t>истинно</a:t>
            </a:r>
            <a:r>
              <a:rPr lang="ru-RU" kern="0" dirty="0" smtClean="0"/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↔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lvl="0" indent="-342900" algn="l" eaLnBrk="0" hangingPunct="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FontTx/>
              <a:buChar char="•"/>
            </a:pPr>
            <a:r>
              <a:rPr lang="ru-RU" kern="0" dirty="0" smtClean="0">
                <a:solidFill>
                  <a:schemeClr val="accent3"/>
                </a:solidFill>
              </a:rPr>
              <a:t>Если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VV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то 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r>
              <a:rPr lang="ru-RU" dirty="0" smtClean="0">
                <a:solidFill>
                  <a:srgbClr val="FFFF00"/>
                </a:solidFill>
              </a:rPr>
              <a:t> ↔ </a:t>
            </a:r>
            <a:r>
              <a:rPr lang="en-US" dirty="0" smtClean="0">
                <a:solidFill>
                  <a:srgbClr val="FFFF00"/>
                </a:solidFill>
              </a:rPr>
              <a:t>B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00000" y="2736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↔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Λ </a:t>
            </a:r>
            <a:r>
              <a:rPr lang="en-US" kern="0" dirty="0" smtClean="0">
                <a:solidFill>
                  <a:schemeClr val="accent3"/>
                </a:solidFill>
              </a:rPr>
              <a:t>A)</a:t>
            </a:r>
            <a:r>
              <a:rPr lang="ru-RU" kern="0" dirty="0" smtClean="0">
                <a:solidFill>
                  <a:schemeClr val="accent3"/>
                </a:solidFill>
              </a:rPr>
              <a:t> →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0000" y="3240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↔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Λ ~ </a:t>
            </a:r>
            <a:r>
              <a:rPr lang="en-US" kern="0" dirty="0" smtClean="0">
                <a:solidFill>
                  <a:schemeClr val="accent3"/>
                </a:solidFill>
              </a:rPr>
              <a:t>A)</a:t>
            </a:r>
            <a:r>
              <a:rPr lang="ru-RU" kern="0" dirty="0" smtClean="0">
                <a:solidFill>
                  <a:schemeClr val="accent3"/>
                </a:solidFill>
              </a:rPr>
              <a:t> → ~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0000" y="3744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↔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Λ </a:t>
            </a:r>
            <a:r>
              <a:rPr lang="en-US" kern="0" dirty="0" smtClean="0">
                <a:solidFill>
                  <a:schemeClr val="accent3"/>
                </a:solidFill>
              </a:rPr>
              <a:t>B)</a:t>
            </a:r>
            <a:r>
              <a:rPr lang="ru-RU" kern="0" dirty="0" smtClean="0">
                <a:solidFill>
                  <a:schemeClr val="accent3"/>
                </a:solidFill>
              </a:rPr>
              <a:t> → </a:t>
            </a: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00000" y="4248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↔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Λ ~ </a:t>
            </a:r>
            <a:r>
              <a:rPr lang="en-US" kern="0" dirty="0" smtClean="0">
                <a:solidFill>
                  <a:schemeClr val="accent3"/>
                </a:solidFill>
              </a:rPr>
              <a:t>B)</a:t>
            </a:r>
            <a:r>
              <a:rPr lang="ru-RU" kern="0" dirty="0" smtClean="0">
                <a:solidFill>
                  <a:schemeClr val="accent3"/>
                </a:solidFill>
              </a:rPr>
              <a:t> → ~ </a:t>
            </a: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00000" y="4752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↔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→ ~ </a:t>
            </a: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B)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00000" y="5256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ru-RU" kern="0" dirty="0" smtClean="0">
                <a:solidFill>
                  <a:schemeClr val="accent3"/>
                </a:solidFill>
              </a:rPr>
              <a:t>~</a:t>
            </a:r>
            <a:r>
              <a:rPr lang="en-US" kern="0" dirty="0" smtClean="0">
                <a:solidFill>
                  <a:schemeClr val="accent3"/>
                </a:solidFill>
              </a:rPr>
              <a:t> 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↔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→ </a:t>
            </a: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B)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0000" y="5760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→ ~ </a:t>
            </a: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↔ </a:t>
            </a:r>
            <a:r>
              <a:rPr lang="en-US" dirty="0" smtClean="0">
                <a:solidFill>
                  <a:schemeClr val="accent3"/>
                </a:solidFill>
              </a:rPr>
              <a:t>B)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00000" y="6264000"/>
            <a:ext cx="2520000" cy="396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non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ru-RU" kern="0" dirty="0" smtClean="0">
                <a:solidFill>
                  <a:schemeClr val="accent3"/>
                </a:solidFill>
              </a:rPr>
              <a:t>~</a:t>
            </a:r>
            <a:r>
              <a:rPr lang="en-US" kern="0" dirty="0" smtClean="0">
                <a:solidFill>
                  <a:schemeClr val="accent3"/>
                </a:solidFill>
              </a:rPr>
              <a:t> 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VV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</a:t>
            </a:r>
            <a:r>
              <a:rPr lang="ru-RU" kern="0" dirty="0" smtClean="0">
                <a:solidFill>
                  <a:schemeClr val="accent3"/>
                </a:solidFill>
              </a:rPr>
              <a:t>→ </a:t>
            </a: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↔ </a:t>
            </a:r>
            <a:r>
              <a:rPr lang="en-US" dirty="0" smtClean="0">
                <a:solidFill>
                  <a:schemeClr val="accent3"/>
                </a:solidFill>
              </a:rPr>
              <a:t>B)</a:t>
            </a:r>
            <a:endParaRPr lang="ru-RU" kern="0" dirty="0" smtClean="0">
              <a:solidFill>
                <a:schemeClr val="accent3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5400000">
            <a:off x="7344000" y="3708000"/>
            <a:ext cx="2376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squar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Λ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V</a:t>
            </a:r>
            <a:r>
              <a:rPr lang="ru-RU" kern="0" dirty="0" smtClean="0">
                <a:solidFill>
                  <a:schemeClr val="accent3"/>
                </a:solidFill>
              </a:rPr>
              <a:t> (~ </a:t>
            </a: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r>
              <a:rPr lang="ru-RU" kern="0" dirty="0" smtClean="0">
                <a:solidFill>
                  <a:schemeClr val="accent3"/>
                </a:solidFill>
              </a:rPr>
              <a:t> Λ ~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 rot="16200000">
            <a:off x="-612000" y="5220000"/>
            <a:ext cx="2376000" cy="432000"/>
          </a:xfrm>
          <a:prstGeom prst="rect">
            <a:avLst/>
          </a:prstGeom>
          <a:noFill/>
          <a:ln cmpd="dbl">
            <a:solidFill>
              <a:schemeClr val="accent3"/>
            </a:solidFill>
          </a:ln>
        </p:spPr>
        <p:txBody>
          <a:bodyPr wrap="square" rtlCol="0" anchor="ctr" anchorCtr="1"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accent3"/>
                </a:solidFill>
              </a:rPr>
              <a:t>(</a:t>
            </a:r>
            <a:r>
              <a:rPr lang="en-US" dirty="0" smtClean="0">
                <a:solidFill>
                  <a:schemeClr val="accent3"/>
                </a:solidFill>
              </a:rPr>
              <a:t>A</a:t>
            </a:r>
            <a:r>
              <a:rPr lang="ru-RU" dirty="0" smtClean="0">
                <a:solidFill>
                  <a:schemeClr val="accent3"/>
                </a:solidFill>
              </a:rPr>
              <a:t> ↔ </a:t>
            </a:r>
            <a:r>
              <a:rPr lang="en-US" dirty="0" smtClean="0">
                <a:solidFill>
                  <a:schemeClr val="accent3"/>
                </a:solidFill>
              </a:rPr>
              <a:t>B</a:t>
            </a:r>
            <a:r>
              <a:rPr lang="en-US" kern="0" dirty="0" smtClean="0">
                <a:solidFill>
                  <a:schemeClr val="accent3"/>
                </a:solidFill>
              </a:rPr>
              <a:t>) VV</a:t>
            </a:r>
            <a:r>
              <a:rPr lang="ru-RU" kern="0" dirty="0" smtClean="0">
                <a:solidFill>
                  <a:schemeClr val="accent3"/>
                </a:solidFill>
              </a:rPr>
              <a:t> (</a:t>
            </a:r>
            <a:r>
              <a:rPr lang="en-US" kern="0" dirty="0" smtClean="0">
                <a:solidFill>
                  <a:schemeClr val="accent3"/>
                </a:solidFill>
              </a:rPr>
              <a:t>A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VV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r>
              <a:rPr lang="en-US" kern="0" dirty="0" smtClean="0">
                <a:solidFill>
                  <a:schemeClr val="accent3"/>
                </a:solidFill>
              </a:rPr>
              <a:t>B</a:t>
            </a:r>
            <a:r>
              <a:rPr lang="ru-RU" kern="0" dirty="0" smtClean="0">
                <a:solidFill>
                  <a:schemeClr val="accent3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Функция истинности</a:t>
            </a:r>
            <a:r>
              <a:rPr lang="ru-RU" sz="3200" b="1" dirty="0" smtClean="0">
                <a:solidFill>
                  <a:schemeClr val="accent3"/>
                </a:solidFill>
              </a:rPr>
              <a:t/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Вычисление функции истинности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792163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871663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792163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871663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792163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871663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792163" y="216058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792163" y="270033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792163" y="377983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792163" y="431958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Line 52"/>
          <p:cNvSpPr>
            <a:spLocks noChangeShapeType="1"/>
          </p:cNvSpPr>
          <p:nvPr/>
        </p:nvSpPr>
        <p:spPr bwMode="auto">
          <a:xfrm>
            <a:off x="792163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7" name="Line 52"/>
          <p:cNvSpPr>
            <a:spLocks noChangeShapeType="1"/>
          </p:cNvSpPr>
          <p:nvPr/>
        </p:nvSpPr>
        <p:spPr bwMode="auto">
          <a:xfrm>
            <a:off x="1871663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8" name="Line 52"/>
          <p:cNvSpPr>
            <a:spLocks noChangeShapeType="1"/>
          </p:cNvSpPr>
          <p:nvPr/>
        </p:nvSpPr>
        <p:spPr bwMode="auto">
          <a:xfrm>
            <a:off x="2952750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9" name="Line 52"/>
          <p:cNvSpPr>
            <a:spLocks noChangeShapeType="1"/>
          </p:cNvSpPr>
          <p:nvPr/>
        </p:nvSpPr>
        <p:spPr bwMode="auto">
          <a:xfrm>
            <a:off x="4032250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2952750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Λ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2952750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2952750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792163" y="324008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792163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1871663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2952750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792163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1871663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2952750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 bwMode="auto">
          <a:xfrm>
            <a:off x="792163" y="485933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Line 52"/>
          <p:cNvSpPr>
            <a:spLocks noChangeShapeType="1"/>
          </p:cNvSpPr>
          <p:nvPr/>
        </p:nvSpPr>
        <p:spPr bwMode="auto">
          <a:xfrm>
            <a:off x="5832475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4032250" y="2160588"/>
            <a:ext cx="18002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(</a:t>
            </a:r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Λ </a:t>
            </a:r>
            <a:r>
              <a:rPr lang="en-US" dirty="0">
                <a:solidFill>
                  <a:srgbClr val="FFFF00"/>
                </a:solidFill>
              </a:rPr>
              <a:t>B</a:t>
            </a:r>
            <a:r>
              <a:rPr lang="ru-RU" dirty="0">
                <a:solidFill>
                  <a:srgbClr val="FFFF00"/>
                </a:solidFill>
              </a:rPr>
              <a:t>) →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7" name="Прямоугольник 36"/>
          <p:cNvSpPr>
            <a:spLocks noChangeArrowheads="1"/>
          </p:cNvSpPr>
          <p:nvPr/>
        </p:nvSpPr>
        <p:spPr bwMode="auto">
          <a:xfrm>
            <a:off x="4032250" y="2700338"/>
            <a:ext cx="18002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38" name="Прямоугольник 37"/>
          <p:cNvSpPr>
            <a:spLocks noChangeArrowheads="1"/>
          </p:cNvSpPr>
          <p:nvPr/>
        </p:nvSpPr>
        <p:spPr bwMode="auto">
          <a:xfrm>
            <a:off x="4032250" y="3779838"/>
            <a:ext cx="18002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39" name="Прямоугольник 38"/>
          <p:cNvSpPr>
            <a:spLocks noChangeArrowheads="1"/>
          </p:cNvSpPr>
          <p:nvPr/>
        </p:nvSpPr>
        <p:spPr bwMode="auto">
          <a:xfrm>
            <a:off x="4032250" y="3240088"/>
            <a:ext cx="18002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4032250" y="4319588"/>
            <a:ext cx="18002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42" name="Прямоугольник 41"/>
          <p:cNvSpPr>
            <a:spLocks noChangeArrowheads="1"/>
          </p:cNvSpPr>
          <p:nvPr/>
        </p:nvSpPr>
        <p:spPr bwMode="auto">
          <a:xfrm>
            <a:off x="5832475" y="2160588"/>
            <a:ext cx="2519363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((</a:t>
            </a:r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Λ </a:t>
            </a:r>
            <a:r>
              <a:rPr lang="en-US" dirty="0">
                <a:solidFill>
                  <a:srgbClr val="FFFF00"/>
                </a:solidFill>
              </a:rPr>
              <a:t>B</a:t>
            </a:r>
            <a:r>
              <a:rPr lang="ru-RU" dirty="0">
                <a:solidFill>
                  <a:srgbClr val="FFFF00"/>
                </a:solidFill>
              </a:rPr>
              <a:t>) → </a:t>
            </a:r>
            <a:r>
              <a:rPr lang="en-US" dirty="0">
                <a:solidFill>
                  <a:srgbClr val="FFFF00"/>
                </a:solidFill>
              </a:rPr>
              <a:t>B</a:t>
            </a:r>
            <a:r>
              <a:rPr lang="ru-RU" dirty="0">
                <a:solidFill>
                  <a:srgbClr val="FFFF00"/>
                </a:solidFill>
              </a:rPr>
              <a:t>) </a:t>
            </a:r>
            <a:r>
              <a:rPr lang="en-US" dirty="0">
                <a:solidFill>
                  <a:srgbClr val="FFFF00"/>
                </a:solidFill>
              </a:rPr>
              <a:t>V 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3" name="Прямоугольник 42"/>
          <p:cNvSpPr>
            <a:spLocks noChangeArrowheads="1"/>
          </p:cNvSpPr>
          <p:nvPr/>
        </p:nvSpPr>
        <p:spPr bwMode="auto">
          <a:xfrm>
            <a:off x="5832475" y="2700338"/>
            <a:ext cx="2519363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  <a:endParaRPr lang="ru-RU" dirty="0">
              <a:solidFill>
                <a:srgbClr val="FF66FF"/>
              </a:solidFill>
            </a:endParaRPr>
          </a:p>
        </p:txBody>
      </p:sp>
      <p:sp>
        <p:nvSpPr>
          <p:cNvPr id="44" name="Прямоугольник 43"/>
          <p:cNvSpPr>
            <a:spLocks noChangeArrowheads="1"/>
          </p:cNvSpPr>
          <p:nvPr/>
        </p:nvSpPr>
        <p:spPr bwMode="auto">
          <a:xfrm>
            <a:off x="5832475" y="3779838"/>
            <a:ext cx="2519363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45" name="Прямоугольник 44"/>
          <p:cNvSpPr>
            <a:spLocks noChangeArrowheads="1"/>
          </p:cNvSpPr>
          <p:nvPr/>
        </p:nvSpPr>
        <p:spPr bwMode="auto">
          <a:xfrm>
            <a:off x="5832475" y="3240088"/>
            <a:ext cx="2519363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46" name="Прямоугольник 45"/>
          <p:cNvSpPr>
            <a:spLocks noChangeArrowheads="1"/>
          </p:cNvSpPr>
          <p:nvPr/>
        </p:nvSpPr>
        <p:spPr bwMode="auto">
          <a:xfrm>
            <a:off x="5832475" y="4319588"/>
            <a:ext cx="2519363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  <a:endParaRPr lang="ru-RU" dirty="0">
              <a:solidFill>
                <a:srgbClr val="FF66FF"/>
              </a:solidFill>
            </a:endParaRPr>
          </a:p>
        </p:txBody>
      </p:sp>
      <p:sp>
        <p:nvSpPr>
          <p:cNvPr id="53" name="Line 52"/>
          <p:cNvSpPr>
            <a:spLocks noChangeShapeType="1"/>
          </p:cNvSpPr>
          <p:nvPr/>
        </p:nvSpPr>
        <p:spPr bwMode="auto">
          <a:xfrm>
            <a:off x="8351838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5" grpId="0" animBg="1"/>
      <p:bldP spid="36" grpId="0"/>
      <p:bldP spid="37" grpId="0"/>
      <p:bldP spid="38" grpId="0"/>
      <p:bldP spid="39" grpId="0"/>
      <p:bldP spid="40" grpId="0"/>
      <p:bldP spid="42" grpId="0"/>
      <p:bldP spid="43" grpId="0"/>
      <p:bldP spid="44" grpId="0"/>
      <p:bldP spid="45" grpId="0"/>
      <p:bldP spid="46" grpId="0"/>
      <p:bldP spid="5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Функция истинности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Вычисление функции истинности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792163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4340" name="Прямоугольник 4"/>
          <p:cNvSpPr>
            <a:spLocks noChangeArrowheads="1"/>
          </p:cNvSpPr>
          <p:nvPr/>
        </p:nvSpPr>
        <p:spPr bwMode="auto">
          <a:xfrm>
            <a:off x="1871663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4341" name="Прямоугольник 5"/>
          <p:cNvSpPr>
            <a:spLocks noChangeArrowheads="1"/>
          </p:cNvSpPr>
          <p:nvPr/>
        </p:nvSpPr>
        <p:spPr bwMode="auto">
          <a:xfrm>
            <a:off x="792163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14342" name="Прямоугольник 6"/>
          <p:cNvSpPr>
            <a:spLocks noChangeArrowheads="1"/>
          </p:cNvSpPr>
          <p:nvPr/>
        </p:nvSpPr>
        <p:spPr bwMode="auto">
          <a:xfrm>
            <a:off x="1871663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14343" name="Прямоугольник 7"/>
          <p:cNvSpPr>
            <a:spLocks noChangeArrowheads="1"/>
          </p:cNvSpPr>
          <p:nvPr/>
        </p:nvSpPr>
        <p:spPr bwMode="auto">
          <a:xfrm>
            <a:off x="792163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14344" name="Прямоугольник 8"/>
          <p:cNvSpPr>
            <a:spLocks noChangeArrowheads="1"/>
          </p:cNvSpPr>
          <p:nvPr/>
        </p:nvSpPr>
        <p:spPr bwMode="auto">
          <a:xfrm>
            <a:off x="1871663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792163" y="216058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792163" y="270033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792163" y="377983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792163" y="431958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349" name="Line 52"/>
          <p:cNvSpPr>
            <a:spLocks noChangeShapeType="1"/>
          </p:cNvSpPr>
          <p:nvPr/>
        </p:nvSpPr>
        <p:spPr bwMode="auto">
          <a:xfrm>
            <a:off x="792163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4350" name="Line 52"/>
          <p:cNvSpPr>
            <a:spLocks noChangeShapeType="1"/>
          </p:cNvSpPr>
          <p:nvPr/>
        </p:nvSpPr>
        <p:spPr bwMode="auto">
          <a:xfrm>
            <a:off x="1871663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4351" name="Line 52"/>
          <p:cNvSpPr>
            <a:spLocks noChangeShapeType="1"/>
          </p:cNvSpPr>
          <p:nvPr/>
        </p:nvSpPr>
        <p:spPr bwMode="auto">
          <a:xfrm>
            <a:off x="2952750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4352" name="Line 52"/>
          <p:cNvSpPr>
            <a:spLocks noChangeShapeType="1"/>
          </p:cNvSpPr>
          <p:nvPr/>
        </p:nvSpPr>
        <p:spPr bwMode="auto">
          <a:xfrm>
            <a:off x="4032250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4353" name="Прямоугольник 19"/>
          <p:cNvSpPr>
            <a:spLocks noChangeArrowheads="1"/>
          </p:cNvSpPr>
          <p:nvPr/>
        </p:nvSpPr>
        <p:spPr bwMode="auto">
          <a:xfrm>
            <a:off x="2952750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Λ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4354" name="Прямоугольник 20"/>
          <p:cNvSpPr>
            <a:spLocks noChangeArrowheads="1"/>
          </p:cNvSpPr>
          <p:nvPr/>
        </p:nvSpPr>
        <p:spPr bwMode="auto">
          <a:xfrm>
            <a:off x="2952750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14355" name="Прямоугольник 21"/>
          <p:cNvSpPr>
            <a:spLocks noChangeArrowheads="1"/>
          </p:cNvSpPr>
          <p:nvPr/>
        </p:nvSpPr>
        <p:spPr bwMode="auto">
          <a:xfrm>
            <a:off x="2952750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792163" y="324008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357" name="Прямоугольник 23"/>
          <p:cNvSpPr>
            <a:spLocks noChangeArrowheads="1"/>
          </p:cNvSpPr>
          <p:nvPr/>
        </p:nvSpPr>
        <p:spPr bwMode="auto">
          <a:xfrm>
            <a:off x="792163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14358" name="Прямоугольник 24"/>
          <p:cNvSpPr>
            <a:spLocks noChangeArrowheads="1"/>
          </p:cNvSpPr>
          <p:nvPr/>
        </p:nvSpPr>
        <p:spPr bwMode="auto">
          <a:xfrm>
            <a:off x="1871663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14359" name="Прямоугольник 25"/>
          <p:cNvSpPr>
            <a:spLocks noChangeArrowheads="1"/>
          </p:cNvSpPr>
          <p:nvPr/>
        </p:nvSpPr>
        <p:spPr bwMode="auto">
          <a:xfrm>
            <a:off x="2952750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14360" name="Прямоугольник 26"/>
          <p:cNvSpPr>
            <a:spLocks noChangeArrowheads="1"/>
          </p:cNvSpPr>
          <p:nvPr/>
        </p:nvSpPr>
        <p:spPr bwMode="auto">
          <a:xfrm>
            <a:off x="792163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14361" name="Прямоугольник 27"/>
          <p:cNvSpPr>
            <a:spLocks noChangeArrowheads="1"/>
          </p:cNvSpPr>
          <p:nvPr/>
        </p:nvSpPr>
        <p:spPr bwMode="auto">
          <a:xfrm>
            <a:off x="1871663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14362" name="Прямоугольник 28"/>
          <p:cNvSpPr>
            <a:spLocks noChangeArrowheads="1"/>
          </p:cNvSpPr>
          <p:nvPr/>
        </p:nvSpPr>
        <p:spPr bwMode="auto">
          <a:xfrm>
            <a:off x="2952750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 bwMode="auto">
          <a:xfrm>
            <a:off x="792163" y="4859338"/>
            <a:ext cx="7559675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364" name="Line 52"/>
          <p:cNvSpPr>
            <a:spLocks noChangeShapeType="1"/>
          </p:cNvSpPr>
          <p:nvPr/>
        </p:nvSpPr>
        <p:spPr bwMode="auto">
          <a:xfrm>
            <a:off x="5832475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4365" name="Прямоугольник 35"/>
          <p:cNvSpPr>
            <a:spLocks noChangeArrowheads="1"/>
          </p:cNvSpPr>
          <p:nvPr/>
        </p:nvSpPr>
        <p:spPr bwMode="auto">
          <a:xfrm>
            <a:off x="4032250" y="2160588"/>
            <a:ext cx="18002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(</a:t>
            </a:r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Λ </a:t>
            </a:r>
            <a:r>
              <a:rPr lang="en-US" dirty="0">
                <a:solidFill>
                  <a:srgbClr val="FFFF00"/>
                </a:solidFill>
              </a:rPr>
              <a:t>B</a:t>
            </a:r>
            <a:r>
              <a:rPr lang="ru-RU" dirty="0">
                <a:solidFill>
                  <a:srgbClr val="FFFF00"/>
                </a:solidFill>
              </a:rPr>
              <a:t>) →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4366" name="Прямоугольник 36"/>
          <p:cNvSpPr>
            <a:spLocks noChangeArrowheads="1"/>
          </p:cNvSpPr>
          <p:nvPr/>
        </p:nvSpPr>
        <p:spPr bwMode="auto">
          <a:xfrm>
            <a:off x="4032250" y="2700338"/>
            <a:ext cx="18002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14367" name="Прямоугольник 37"/>
          <p:cNvSpPr>
            <a:spLocks noChangeArrowheads="1"/>
          </p:cNvSpPr>
          <p:nvPr/>
        </p:nvSpPr>
        <p:spPr bwMode="auto">
          <a:xfrm>
            <a:off x="4032250" y="3779838"/>
            <a:ext cx="18002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14368" name="Прямоугольник 38"/>
          <p:cNvSpPr>
            <a:spLocks noChangeArrowheads="1"/>
          </p:cNvSpPr>
          <p:nvPr/>
        </p:nvSpPr>
        <p:spPr bwMode="auto">
          <a:xfrm>
            <a:off x="4032250" y="3240088"/>
            <a:ext cx="18002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14369" name="Прямоугольник 39"/>
          <p:cNvSpPr>
            <a:spLocks noChangeArrowheads="1"/>
          </p:cNvSpPr>
          <p:nvPr/>
        </p:nvSpPr>
        <p:spPr bwMode="auto">
          <a:xfrm>
            <a:off x="4032250" y="4319588"/>
            <a:ext cx="18002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42" name="Прямоугольник 41"/>
          <p:cNvSpPr>
            <a:spLocks noChangeArrowheads="1"/>
          </p:cNvSpPr>
          <p:nvPr/>
        </p:nvSpPr>
        <p:spPr bwMode="auto">
          <a:xfrm>
            <a:off x="5832475" y="2160588"/>
            <a:ext cx="2519363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((</a:t>
            </a:r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Λ </a:t>
            </a:r>
            <a:r>
              <a:rPr lang="en-US" dirty="0">
                <a:solidFill>
                  <a:srgbClr val="FFFF00"/>
                </a:solidFill>
              </a:rPr>
              <a:t>B</a:t>
            </a:r>
            <a:r>
              <a:rPr lang="ru-RU" dirty="0">
                <a:solidFill>
                  <a:srgbClr val="FFFF00"/>
                </a:solidFill>
              </a:rPr>
              <a:t>) → </a:t>
            </a:r>
            <a:r>
              <a:rPr lang="en-US" dirty="0">
                <a:solidFill>
                  <a:srgbClr val="FFFF00"/>
                </a:solidFill>
              </a:rPr>
              <a:t>B</a:t>
            </a:r>
            <a:r>
              <a:rPr lang="ru-RU" dirty="0">
                <a:solidFill>
                  <a:srgbClr val="FFFF00"/>
                </a:solidFill>
              </a:rPr>
              <a:t>) Λ</a:t>
            </a:r>
            <a:r>
              <a:rPr lang="en-US" dirty="0">
                <a:solidFill>
                  <a:srgbClr val="FFFF00"/>
                </a:solidFill>
              </a:rPr>
              <a:t> 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3" name="Прямоугольник 42"/>
          <p:cNvSpPr>
            <a:spLocks noChangeArrowheads="1"/>
          </p:cNvSpPr>
          <p:nvPr/>
        </p:nvSpPr>
        <p:spPr bwMode="auto">
          <a:xfrm>
            <a:off x="5832475" y="2700338"/>
            <a:ext cx="2519363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  <a:endParaRPr lang="ru-RU" dirty="0">
              <a:solidFill>
                <a:srgbClr val="FF66FF"/>
              </a:solidFill>
            </a:endParaRPr>
          </a:p>
        </p:txBody>
      </p:sp>
      <p:sp>
        <p:nvSpPr>
          <p:cNvPr id="44" name="Прямоугольник 43"/>
          <p:cNvSpPr>
            <a:spLocks noChangeArrowheads="1"/>
          </p:cNvSpPr>
          <p:nvPr/>
        </p:nvSpPr>
        <p:spPr bwMode="auto">
          <a:xfrm>
            <a:off x="5832475" y="3779838"/>
            <a:ext cx="2519363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45" name="Прямоугольник 44"/>
          <p:cNvSpPr>
            <a:spLocks noChangeArrowheads="1"/>
          </p:cNvSpPr>
          <p:nvPr/>
        </p:nvSpPr>
        <p:spPr bwMode="auto">
          <a:xfrm>
            <a:off x="5832475" y="3240088"/>
            <a:ext cx="2519363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46" name="Прямоугольник 45"/>
          <p:cNvSpPr>
            <a:spLocks noChangeArrowheads="1"/>
          </p:cNvSpPr>
          <p:nvPr/>
        </p:nvSpPr>
        <p:spPr bwMode="auto">
          <a:xfrm>
            <a:off x="5832475" y="4319588"/>
            <a:ext cx="2519363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14375" name="Line 52"/>
          <p:cNvSpPr>
            <a:spLocks noChangeShapeType="1"/>
          </p:cNvSpPr>
          <p:nvPr/>
        </p:nvSpPr>
        <p:spPr bwMode="auto">
          <a:xfrm>
            <a:off x="8351838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Сложные суждения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2000" y="1332000"/>
            <a:ext cx="5760000" cy="5256000"/>
          </a:xfrm>
        </p:spPr>
        <p:txBody>
          <a:bodyPr/>
          <a:lstStyle/>
          <a:p>
            <a:pPr>
              <a:spcBef>
                <a:spcPts val="300"/>
              </a:spcBef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Исчисление высказываний</a:t>
            </a:r>
          </a:p>
          <a:p>
            <a:pPr lvl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Понятие высказывания</a:t>
            </a:r>
          </a:p>
          <a:p>
            <a:pPr lvl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Формы высказываний</a:t>
            </a:r>
          </a:p>
          <a:p>
            <a:pPr lvl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Логические значения высказываний</a:t>
            </a:r>
          </a:p>
          <a:p>
            <a:pPr>
              <a:spcBef>
                <a:spcPts val="300"/>
              </a:spcBef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Виды сложных суждений</a:t>
            </a:r>
          </a:p>
          <a:p>
            <a:pPr lvl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Отрицание</a:t>
            </a:r>
          </a:p>
          <a:p>
            <a:pPr lvl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Конъюнкция</a:t>
            </a:r>
          </a:p>
          <a:p>
            <a:pPr lvl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Дизъюнкция</a:t>
            </a:r>
          </a:p>
          <a:p>
            <a:pPr lvl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Исключающая (строгая) дизъюнкция</a:t>
            </a:r>
          </a:p>
          <a:p>
            <a:pPr lvl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Импликация</a:t>
            </a:r>
          </a:p>
          <a:p>
            <a:pPr lvl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Эквиваленция (эквивалентность)</a:t>
            </a:r>
          </a:p>
          <a:p>
            <a:pPr>
              <a:spcBef>
                <a:spcPts val="300"/>
              </a:spcBef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Логические отношения между сложными суждениями и их членами</a:t>
            </a:r>
          </a:p>
          <a:p>
            <a:pPr>
              <a:spcBef>
                <a:spcPts val="300"/>
              </a:spcBef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Функция истинности</a:t>
            </a:r>
          </a:p>
          <a:p>
            <a:pPr lvl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Вычисление функции истинности</a:t>
            </a:r>
          </a:p>
          <a:p>
            <a:pPr lvl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Равносильные формулы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Функция истинности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Равносильные формулы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792163" y="2160588"/>
            <a:ext cx="719137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11300" y="216058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792163" y="2700338"/>
            <a:ext cx="719137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11300" y="270033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792163" y="3779838"/>
            <a:ext cx="719137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11300" y="377983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792163" y="2160588"/>
            <a:ext cx="3240087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792163" y="2700338"/>
            <a:ext cx="3240087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792163" y="3779838"/>
            <a:ext cx="3240087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792163" y="4319588"/>
            <a:ext cx="3240087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Line 52"/>
          <p:cNvSpPr>
            <a:spLocks noChangeShapeType="1"/>
          </p:cNvSpPr>
          <p:nvPr/>
        </p:nvSpPr>
        <p:spPr bwMode="auto">
          <a:xfrm>
            <a:off x="792163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7" name="Line 52"/>
          <p:cNvSpPr>
            <a:spLocks noChangeShapeType="1"/>
          </p:cNvSpPr>
          <p:nvPr/>
        </p:nvSpPr>
        <p:spPr bwMode="auto">
          <a:xfrm>
            <a:off x="1511300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8" name="Line 52"/>
          <p:cNvSpPr>
            <a:spLocks noChangeShapeType="1"/>
          </p:cNvSpPr>
          <p:nvPr/>
        </p:nvSpPr>
        <p:spPr bwMode="auto">
          <a:xfrm>
            <a:off x="2232025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9" name="Line 52"/>
          <p:cNvSpPr>
            <a:spLocks noChangeShapeType="1"/>
          </p:cNvSpPr>
          <p:nvPr/>
        </p:nvSpPr>
        <p:spPr bwMode="auto">
          <a:xfrm>
            <a:off x="2952750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2232025" y="216058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~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2232025" y="270033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2232025" y="377983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792163" y="3240088"/>
            <a:ext cx="3240087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792163" y="3240088"/>
            <a:ext cx="719137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1511300" y="324008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2232025" y="324008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792163" y="4319588"/>
            <a:ext cx="719137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1511300" y="431958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2232025" y="431958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 bwMode="auto">
          <a:xfrm>
            <a:off x="792163" y="4859338"/>
            <a:ext cx="3240087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Line 52"/>
          <p:cNvSpPr>
            <a:spLocks noChangeShapeType="1"/>
          </p:cNvSpPr>
          <p:nvPr/>
        </p:nvSpPr>
        <p:spPr bwMode="auto">
          <a:xfrm>
            <a:off x="5111750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2952750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→ </a:t>
            </a:r>
            <a:r>
              <a:rPr lang="en-US" dirty="0">
                <a:solidFill>
                  <a:srgbClr val="FFFF00"/>
                </a:solidFill>
              </a:rPr>
              <a:t>~ 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7" name="Прямоугольник 36"/>
          <p:cNvSpPr>
            <a:spLocks noChangeArrowheads="1"/>
          </p:cNvSpPr>
          <p:nvPr/>
        </p:nvSpPr>
        <p:spPr bwMode="auto">
          <a:xfrm>
            <a:off x="2952750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38" name="Прямоугольник 37"/>
          <p:cNvSpPr>
            <a:spLocks noChangeArrowheads="1"/>
          </p:cNvSpPr>
          <p:nvPr/>
        </p:nvSpPr>
        <p:spPr bwMode="auto">
          <a:xfrm>
            <a:off x="2952750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39" name="Прямоугольник 38"/>
          <p:cNvSpPr>
            <a:spLocks noChangeArrowheads="1"/>
          </p:cNvSpPr>
          <p:nvPr/>
        </p:nvSpPr>
        <p:spPr bwMode="auto">
          <a:xfrm>
            <a:off x="2952750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2952750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41" name="Line 52"/>
          <p:cNvSpPr>
            <a:spLocks noChangeShapeType="1"/>
          </p:cNvSpPr>
          <p:nvPr/>
        </p:nvSpPr>
        <p:spPr bwMode="auto">
          <a:xfrm>
            <a:off x="6551613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42" name="Прямоугольник 41"/>
          <p:cNvSpPr>
            <a:spLocks noChangeArrowheads="1"/>
          </p:cNvSpPr>
          <p:nvPr/>
        </p:nvSpPr>
        <p:spPr bwMode="auto">
          <a:xfrm>
            <a:off x="5111750" y="2143125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3" name="Прямоугольник 42"/>
          <p:cNvSpPr>
            <a:spLocks noChangeArrowheads="1"/>
          </p:cNvSpPr>
          <p:nvPr/>
        </p:nvSpPr>
        <p:spPr bwMode="auto">
          <a:xfrm>
            <a:off x="5111750" y="270033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  <a:endParaRPr lang="ru-RU" dirty="0">
              <a:solidFill>
                <a:srgbClr val="FF66FF"/>
              </a:solidFill>
            </a:endParaRPr>
          </a:p>
        </p:txBody>
      </p:sp>
      <p:sp>
        <p:nvSpPr>
          <p:cNvPr id="44" name="Прямоугольник 43"/>
          <p:cNvSpPr>
            <a:spLocks noChangeArrowheads="1"/>
          </p:cNvSpPr>
          <p:nvPr/>
        </p:nvSpPr>
        <p:spPr bwMode="auto">
          <a:xfrm>
            <a:off x="5111750" y="377983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45" name="Прямоугольник 44"/>
          <p:cNvSpPr>
            <a:spLocks noChangeArrowheads="1"/>
          </p:cNvSpPr>
          <p:nvPr/>
        </p:nvSpPr>
        <p:spPr bwMode="auto">
          <a:xfrm>
            <a:off x="5111750" y="324008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46" name="Прямоугольник 45"/>
          <p:cNvSpPr>
            <a:spLocks noChangeArrowheads="1"/>
          </p:cNvSpPr>
          <p:nvPr/>
        </p:nvSpPr>
        <p:spPr bwMode="auto">
          <a:xfrm>
            <a:off x="5111750" y="431958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47" name="Line 52"/>
          <p:cNvSpPr>
            <a:spLocks noChangeShapeType="1"/>
          </p:cNvSpPr>
          <p:nvPr/>
        </p:nvSpPr>
        <p:spPr bwMode="auto">
          <a:xfrm>
            <a:off x="7272338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48" name="Прямоугольник 47"/>
          <p:cNvSpPr>
            <a:spLocks noChangeArrowheads="1"/>
          </p:cNvSpPr>
          <p:nvPr/>
        </p:nvSpPr>
        <p:spPr bwMode="auto">
          <a:xfrm>
            <a:off x="5832475" y="2160588"/>
            <a:ext cx="719138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9" name="Прямоугольник 48"/>
          <p:cNvSpPr>
            <a:spLocks noChangeArrowheads="1"/>
          </p:cNvSpPr>
          <p:nvPr/>
        </p:nvSpPr>
        <p:spPr bwMode="auto">
          <a:xfrm>
            <a:off x="5832475" y="2700338"/>
            <a:ext cx="719138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50" name="Прямоугольник 49"/>
          <p:cNvSpPr>
            <a:spLocks noChangeArrowheads="1"/>
          </p:cNvSpPr>
          <p:nvPr/>
        </p:nvSpPr>
        <p:spPr bwMode="auto">
          <a:xfrm>
            <a:off x="5832475" y="3779838"/>
            <a:ext cx="719138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51" name="Прямоугольник 50"/>
          <p:cNvSpPr>
            <a:spLocks noChangeArrowheads="1"/>
          </p:cNvSpPr>
          <p:nvPr/>
        </p:nvSpPr>
        <p:spPr bwMode="auto">
          <a:xfrm>
            <a:off x="5832475" y="3240088"/>
            <a:ext cx="719138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52" name="Прямоугольник 51"/>
          <p:cNvSpPr>
            <a:spLocks noChangeArrowheads="1"/>
          </p:cNvSpPr>
          <p:nvPr/>
        </p:nvSpPr>
        <p:spPr bwMode="auto">
          <a:xfrm>
            <a:off x="5832475" y="4319588"/>
            <a:ext cx="719138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53" name="Line 52"/>
          <p:cNvSpPr>
            <a:spLocks noChangeShapeType="1"/>
          </p:cNvSpPr>
          <p:nvPr/>
        </p:nvSpPr>
        <p:spPr bwMode="auto">
          <a:xfrm>
            <a:off x="8351838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54" name="Прямоугольник 53"/>
          <p:cNvSpPr>
            <a:spLocks noChangeArrowheads="1"/>
          </p:cNvSpPr>
          <p:nvPr/>
        </p:nvSpPr>
        <p:spPr bwMode="auto">
          <a:xfrm>
            <a:off x="7272338" y="2160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~ (</a:t>
            </a:r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l-GR">
                <a:solidFill>
                  <a:srgbClr val="FFFF00"/>
                </a:solidFill>
              </a:rPr>
              <a:t>Λ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B</a:t>
            </a:r>
            <a:r>
              <a:rPr lang="ru-RU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55" name="Прямоугольник 54"/>
          <p:cNvSpPr>
            <a:spLocks noChangeArrowheads="1"/>
          </p:cNvSpPr>
          <p:nvPr/>
        </p:nvSpPr>
        <p:spPr bwMode="auto">
          <a:xfrm>
            <a:off x="7272338" y="27003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7272338" y="377983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57" name="Прямоугольник 56"/>
          <p:cNvSpPr>
            <a:spLocks noChangeArrowheads="1"/>
          </p:cNvSpPr>
          <p:nvPr/>
        </p:nvSpPr>
        <p:spPr bwMode="auto">
          <a:xfrm>
            <a:off x="7272338" y="32400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  <a:endParaRPr lang="ru-RU" dirty="0">
              <a:solidFill>
                <a:srgbClr val="FF66FF"/>
              </a:solidFill>
            </a:endParaRPr>
          </a:p>
        </p:txBody>
      </p:sp>
      <p:sp>
        <p:nvSpPr>
          <p:cNvPr id="58" name="Прямоугольник 57"/>
          <p:cNvSpPr>
            <a:spLocks noChangeArrowheads="1"/>
          </p:cNvSpPr>
          <p:nvPr/>
        </p:nvSpPr>
        <p:spPr bwMode="auto">
          <a:xfrm>
            <a:off x="7272338" y="4319588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  <a:endParaRPr lang="ru-RU" dirty="0">
              <a:solidFill>
                <a:srgbClr val="FF66FF"/>
              </a:solidFill>
            </a:endParaRPr>
          </a:p>
        </p:txBody>
      </p:sp>
      <p:sp>
        <p:nvSpPr>
          <p:cNvPr id="59" name="Line 52"/>
          <p:cNvSpPr>
            <a:spLocks noChangeShapeType="1"/>
          </p:cNvSpPr>
          <p:nvPr/>
        </p:nvSpPr>
        <p:spPr bwMode="auto">
          <a:xfrm>
            <a:off x="4032250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60" name="Line 52"/>
          <p:cNvSpPr>
            <a:spLocks noChangeShapeType="1"/>
          </p:cNvSpPr>
          <p:nvPr/>
        </p:nvSpPr>
        <p:spPr bwMode="auto">
          <a:xfrm>
            <a:off x="5832475" y="2160588"/>
            <a:ext cx="0" cy="2698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 bwMode="auto">
          <a:xfrm>
            <a:off x="5111750" y="2160588"/>
            <a:ext cx="3240088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Прямая соединительная линия 61"/>
          <p:cNvCxnSpPr/>
          <p:nvPr/>
        </p:nvCxnSpPr>
        <p:spPr bwMode="auto">
          <a:xfrm>
            <a:off x="5111750" y="2700338"/>
            <a:ext cx="3240088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Прямая соединительная линия 62"/>
          <p:cNvCxnSpPr/>
          <p:nvPr/>
        </p:nvCxnSpPr>
        <p:spPr bwMode="auto">
          <a:xfrm>
            <a:off x="5111750" y="3240088"/>
            <a:ext cx="3240088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Прямая соединительная линия 63"/>
          <p:cNvCxnSpPr/>
          <p:nvPr/>
        </p:nvCxnSpPr>
        <p:spPr bwMode="auto">
          <a:xfrm>
            <a:off x="5111750" y="3779838"/>
            <a:ext cx="3240088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Прямая соединительная линия 64"/>
          <p:cNvCxnSpPr/>
          <p:nvPr/>
        </p:nvCxnSpPr>
        <p:spPr bwMode="auto">
          <a:xfrm>
            <a:off x="5111750" y="4319588"/>
            <a:ext cx="3240088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Прямая соединительная линия 65"/>
          <p:cNvCxnSpPr/>
          <p:nvPr/>
        </p:nvCxnSpPr>
        <p:spPr bwMode="auto">
          <a:xfrm>
            <a:off x="5111750" y="4859338"/>
            <a:ext cx="3240088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Прямоугольник 66"/>
          <p:cNvSpPr>
            <a:spLocks noChangeArrowheads="1"/>
          </p:cNvSpPr>
          <p:nvPr/>
        </p:nvSpPr>
        <p:spPr bwMode="auto">
          <a:xfrm>
            <a:off x="6551613" y="216058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l-GR">
                <a:solidFill>
                  <a:srgbClr val="FFFF00"/>
                </a:solidFill>
              </a:rPr>
              <a:t>Λ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8" name="Прямоугольник 67"/>
          <p:cNvSpPr>
            <a:spLocks noChangeArrowheads="1"/>
          </p:cNvSpPr>
          <p:nvPr/>
        </p:nvSpPr>
        <p:spPr bwMode="auto">
          <a:xfrm>
            <a:off x="6551613" y="270033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69" name="Прямоугольник 68"/>
          <p:cNvSpPr>
            <a:spLocks noChangeArrowheads="1"/>
          </p:cNvSpPr>
          <p:nvPr/>
        </p:nvSpPr>
        <p:spPr bwMode="auto">
          <a:xfrm>
            <a:off x="6551613" y="324008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70" name="Прямоугольник 69"/>
          <p:cNvSpPr>
            <a:spLocks noChangeArrowheads="1"/>
          </p:cNvSpPr>
          <p:nvPr/>
        </p:nvSpPr>
        <p:spPr bwMode="auto">
          <a:xfrm>
            <a:off x="6551613" y="377983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71" name="Прямоугольник 70"/>
          <p:cNvSpPr>
            <a:spLocks noChangeArrowheads="1"/>
          </p:cNvSpPr>
          <p:nvPr/>
        </p:nvSpPr>
        <p:spPr bwMode="auto">
          <a:xfrm>
            <a:off x="6551613" y="4319588"/>
            <a:ext cx="720725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73" name="Прямоугольник 72"/>
          <p:cNvSpPr/>
          <p:nvPr/>
        </p:nvSpPr>
        <p:spPr bwMode="auto">
          <a:xfrm>
            <a:off x="2952000" y="2160000"/>
            <a:ext cx="1080000" cy="2700000"/>
          </a:xfrm>
          <a:prstGeom prst="rect">
            <a:avLst/>
          </a:prstGeom>
          <a:noFill/>
          <a:ln w="38100" cap="flat" cmpd="thickThin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74" name="Прямоугольник 73"/>
          <p:cNvSpPr/>
          <p:nvPr/>
        </p:nvSpPr>
        <p:spPr bwMode="auto">
          <a:xfrm>
            <a:off x="7271839" y="2160000"/>
            <a:ext cx="1080000" cy="2700000"/>
          </a:xfrm>
          <a:prstGeom prst="rect">
            <a:avLst/>
          </a:prstGeom>
          <a:noFill/>
          <a:ln w="38100" cap="flat" cmpd="thickThin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800" decel="100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8" dur="8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8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8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800" decel="100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8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8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8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000"/>
                            </p:stCondLst>
                            <p:childTnLst>
                              <p:par>
                                <p:cTn id="392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2000"/>
                            </p:stCondLst>
                            <p:childTnLst>
                              <p:par>
                                <p:cTn id="401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3000"/>
                            </p:stCondLst>
                            <p:childTnLst>
                              <p:par>
                                <p:cTn id="410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4000"/>
                            </p:stCondLst>
                            <p:childTnLst>
                              <p:par>
                                <p:cTn id="419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5" grpId="0" animBg="1"/>
      <p:bldP spid="36" grpId="0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 animBg="1"/>
      <p:bldP spid="42" grpId="0"/>
      <p:bldP spid="43" grpId="0"/>
      <p:bldP spid="44" grpId="0"/>
      <p:bldP spid="45" grpId="0"/>
      <p:bldP spid="46" grpId="0"/>
      <p:bldP spid="47" grpId="0" animBg="1"/>
      <p:bldP spid="48" grpId="0"/>
      <p:bldP spid="49" grpId="0"/>
      <p:bldP spid="50" grpId="0"/>
      <p:bldP spid="51" grpId="0"/>
      <p:bldP spid="52" grpId="0"/>
      <p:bldP spid="53" grpId="0" animBg="1"/>
      <p:bldP spid="54" grpId="0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 animBg="1"/>
      <p:bldP spid="60" grpId="0" animBg="1"/>
      <p:bldP spid="67" grpId="0"/>
      <p:bldP spid="68" grpId="0"/>
      <p:bldP spid="69" grpId="0"/>
      <p:bldP spid="70" grpId="0"/>
      <p:bldP spid="71" grpId="0"/>
      <p:bldP spid="73" grpId="0" animBg="1"/>
      <p:bldP spid="7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Функция истинности</a:t>
            </a:r>
            <a:br>
              <a:rPr lang="ru-RU" sz="3200" dirty="0" smtClean="0">
                <a:solidFill>
                  <a:schemeClr val="accent3"/>
                </a:solidFill>
              </a:rPr>
            </a:br>
            <a:r>
              <a:rPr lang="ru-RU" sz="2800" kern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Равносильные 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формулы</a:t>
            </a:r>
            <a:endParaRPr lang="ru-RU" sz="32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20725" y="1619250"/>
            <a:ext cx="611981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dirty="0">
                <a:solidFill>
                  <a:srgbClr val="00FFFF"/>
                </a:solidFill>
              </a:rPr>
              <a:t>Отрицание </a:t>
            </a:r>
            <a:r>
              <a:rPr lang="ru-RU" dirty="0">
                <a:solidFill>
                  <a:srgbClr val="FFFF00"/>
                </a:solidFill>
              </a:rPr>
              <a:t>конъюнкции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00FFFF"/>
                </a:solidFill>
              </a:rPr>
              <a:t>равносильно </a:t>
            </a:r>
            <a:r>
              <a:rPr lang="en-US" dirty="0" smtClean="0">
                <a:solidFill>
                  <a:srgbClr val="00FFFF"/>
                </a:solidFill>
              </a:rPr>
              <a:t/>
            </a:r>
            <a:br>
              <a:rPr lang="en-US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дизъюнкции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>
                <a:solidFill>
                  <a:srgbClr val="00FFFF"/>
                </a:solidFill>
              </a:rPr>
              <a:t>отрицаний: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20725" y="2879725"/>
            <a:ext cx="611981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dirty="0">
                <a:solidFill>
                  <a:srgbClr val="00FFFF"/>
                </a:solidFill>
              </a:rPr>
              <a:t>Отрицание </a:t>
            </a:r>
            <a:r>
              <a:rPr lang="ru-RU" dirty="0">
                <a:solidFill>
                  <a:srgbClr val="FFFF00"/>
                </a:solidFill>
              </a:rPr>
              <a:t>дизъюнкции</a:t>
            </a:r>
            <a:r>
              <a:rPr lang="ru-RU" dirty="0">
                <a:solidFill>
                  <a:srgbClr val="00FFFF"/>
                </a:solidFill>
              </a:rPr>
              <a:t> равносильно </a:t>
            </a:r>
            <a:r>
              <a:rPr lang="en-US" dirty="0">
                <a:solidFill>
                  <a:srgbClr val="00FFFF"/>
                </a:solidFill>
              </a:rPr>
              <a:t/>
            </a:r>
            <a:br>
              <a:rPr lang="en-US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конъюнкции</a:t>
            </a:r>
            <a:r>
              <a:rPr lang="ru-RU" dirty="0">
                <a:solidFill>
                  <a:srgbClr val="00FFFF"/>
                </a:solidFill>
              </a:rPr>
              <a:t> отрицаний: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0724" y="4140200"/>
            <a:ext cx="63360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dirty="0">
                <a:solidFill>
                  <a:srgbClr val="FFFF00"/>
                </a:solidFill>
              </a:rPr>
              <a:t>Импликация</a:t>
            </a:r>
            <a:r>
              <a:rPr lang="ru-RU" dirty="0">
                <a:solidFill>
                  <a:srgbClr val="00FFFF"/>
                </a:solidFill>
              </a:rPr>
              <a:t> равносильна </a:t>
            </a:r>
            <a:r>
              <a:rPr lang="ru-RU" dirty="0">
                <a:solidFill>
                  <a:srgbClr val="FFFF00"/>
                </a:solidFill>
              </a:rPr>
              <a:t>дизъюнкции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en-US" dirty="0">
                <a:solidFill>
                  <a:srgbClr val="00FFFF"/>
                </a:solidFill>
              </a:rPr>
              <a:t/>
            </a:r>
            <a:br>
              <a:rPr lang="en-US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отрицания антецедента и </a:t>
            </a:r>
            <a:r>
              <a:rPr lang="ru-RU" dirty="0" smtClean="0">
                <a:solidFill>
                  <a:srgbClr val="00FFFF"/>
                </a:solidFill>
              </a:rPr>
              <a:t>(утверждения) консеквента</a:t>
            </a:r>
            <a:r>
              <a:rPr lang="ru-RU" dirty="0">
                <a:solidFill>
                  <a:srgbClr val="00FFFF"/>
                </a:solidFill>
              </a:rPr>
              <a:t>: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0724" y="5400675"/>
            <a:ext cx="63360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dirty="0">
                <a:solidFill>
                  <a:srgbClr val="00FFFF"/>
                </a:solidFill>
              </a:rPr>
              <a:t>Отрицание </a:t>
            </a:r>
            <a:r>
              <a:rPr lang="ru-RU" dirty="0" smtClean="0">
                <a:solidFill>
                  <a:srgbClr val="FFFF00"/>
                </a:solidFill>
              </a:rPr>
              <a:t>импликации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>
                <a:solidFill>
                  <a:srgbClr val="00FFFF"/>
                </a:solidFill>
              </a:rPr>
              <a:t>равносильно </a:t>
            </a:r>
            <a:r>
              <a:rPr lang="ru-RU" dirty="0">
                <a:solidFill>
                  <a:srgbClr val="FFFF00"/>
                </a:solidFill>
              </a:rPr>
              <a:t>конъюнкции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en-US" dirty="0">
                <a:solidFill>
                  <a:srgbClr val="00FFFF"/>
                </a:solidFill>
              </a:rPr>
              <a:t/>
            </a:r>
            <a:br>
              <a:rPr lang="en-US" dirty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(утверждения) антецедента</a:t>
            </a:r>
            <a:r>
              <a:rPr lang="en-US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00FFFF"/>
                </a:solidFill>
              </a:rPr>
              <a:t>и </a:t>
            </a:r>
            <a:r>
              <a:rPr lang="ru-RU" dirty="0">
                <a:solidFill>
                  <a:srgbClr val="00FFFF"/>
                </a:solidFill>
              </a:rPr>
              <a:t>отрицания консеквента: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9500" y="2339975"/>
            <a:ext cx="2879725" cy="369888"/>
          </a:xfrm>
          <a:prstGeom prst="rect">
            <a:avLst/>
          </a:prstGeom>
          <a:noFill/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solidFill>
                  <a:schemeClr val="accent3"/>
                </a:solidFill>
              </a:rPr>
              <a:t>~ (</a:t>
            </a:r>
            <a:r>
              <a:rPr lang="en-US" dirty="0">
                <a:solidFill>
                  <a:schemeClr val="accent3"/>
                </a:solidFill>
              </a:rPr>
              <a:t>A </a:t>
            </a:r>
            <a:r>
              <a:rPr lang="el-GR" dirty="0">
                <a:solidFill>
                  <a:schemeClr val="accent3"/>
                </a:solidFill>
              </a:rPr>
              <a:t>Λ</a:t>
            </a:r>
            <a:r>
              <a:rPr lang="en-US" dirty="0">
                <a:solidFill>
                  <a:schemeClr val="accent3"/>
                </a:solidFill>
              </a:rPr>
              <a:t> B</a:t>
            </a:r>
            <a:r>
              <a:rPr lang="ru-RU" dirty="0">
                <a:solidFill>
                  <a:schemeClr val="accent3"/>
                </a:solidFill>
              </a:rPr>
              <a:t>)</a:t>
            </a:r>
            <a:r>
              <a:rPr lang="en-US" dirty="0">
                <a:solidFill>
                  <a:schemeClr val="accent3"/>
                </a:solidFill>
              </a:rPr>
              <a:t> = </a:t>
            </a:r>
            <a:r>
              <a:rPr lang="ru-RU" dirty="0">
                <a:solidFill>
                  <a:schemeClr val="accent3"/>
                </a:solidFill>
              </a:rPr>
              <a:t>~ </a:t>
            </a:r>
            <a:r>
              <a:rPr lang="en-US" dirty="0">
                <a:solidFill>
                  <a:schemeClr val="accent3"/>
                </a:solidFill>
              </a:rPr>
              <a:t>A V </a:t>
            </a:r>
            <a:r>
              <a:rPr lang="ru-RU" dirty="0">
                <a:solidFill>
                  <a:schemeClr val="accent3"/>
                </a:solidFill>
              </a:rPr>
              <a:t>~ </a:t>
            </a:r>
            <a:r>
              <a:rPr lang="en-US" dirty="0">
                <a:solidFill>
                  <a:schemeClr val="accent3"/>
                </a:solidFill>
              </a:rPr>
              <a:t>B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9500" y="3600450"/>
            <a:ext cx="2879725" cy="368300"/>
          </a:xfrm>
          <a:prstGeom prst="rect">
            <a:avLst/>
          </a:prstGeom>
          <a:noFill/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solidFill>
                  <a:schemeClr val="accent3"/>
                </a:solidFill>
              </a:rPr>
              <a:t>~ (</a:t>
            </a:r>
            <a:r>
              <a:rPr lang="en-US" dirty="0">
                <a:solidFill>
                  <a:schemeClr val="accent3"/>
                </a:solidFill>
              </a:rPr>
              <a:t>A V B</a:t>
            </a:r>
            <a:r>
              <a:rPr lang="ru-RU" dirty="0">
                <a:solidFill>
                  <a:schemeClr val="accent3"/>
                </a:solidFill>
              </a:rPr>
              <a:t>)</a:t>
            </a:r>
            <a:r>
              <a:rPr lang="en-US" dirty="0">
                <a:solidFill>
                  <a:schemeClr val="accent3"/>
                </a:solidFill>
              </a:rPr>
              <a:t> = </a:t>
            </a:r>
            <a:r>
              <a:rPr lang="ru-RU" dirty="0">
                <a:solidFill>
                  <a:schemeClr val="accent3"/>
                </a:solidFill>
              </a:rPr>
              <a:t>~ </a:t>
            </a:r>
            <a:r>
              <a:rPr lang="en-US" dirty="0">
                <a:solidFill>
                  <a:schemeClr val="accent3"/>
                </a:solidFill>
              </a:rPr>
              <a:t>A </a:t>
            </a:r>
            <a:r>
              <a:rPr lang="el-GR" dirty="0">
                <a:solidFill>
                  <a:schemeClr val="accent3"/>
                </a:solidFill>
              </a:rPr>
              <a:t>Λ</a:t>
            </a:r>
            <a:r>
              <a:rPr lang="en-US" dirty="0">
                <a:solidFill>
                  <a:schemeClr val="accent3"/>
                </a:solidFill>
              </a:rPr>
              <a:t> </a:t>
            </a:r>
            <a:r>
              <a:rPr lang="ru-RU" dirty="0">
                <a:solidFill>
                  <a:schemeClr val="accent3"/>
                </a:solidFill>
              </a:rPr>
              <a:t>~ </a:t>
            </a:r>
            <a:r>
              <a:rPr lang="en-US" dirty="0">
                <a:solidFill>
                  <a:schemeClr val="accent3"/>
                </a:solidFill>
              </a:rPr>
              <a:t>B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9500" y="4859338"/>
            <a:ext cx="2879725" cy="369887"/>
          </a:xfrm>
          <a:prstGeom prst="rect">
            <a:avLst/>
          </a:prstGeom>
          <a:noFill/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accent3"/>
                </a:solidFill>
              </a:rPr>
              <a:t>A → B = </a:t>
            </a:r>
            <a:r>
              <a:rPr lang="ru-RU" dirty="0">
                <a:solidFill>
                  <a:schemeClr val="accent3"/>
                </a:solidFill>
              </a:rPr>
              <a:t>~ </a:t>
            </a:r>
            <a:r>
              <a:rPr lang="en-US" dirty="0">
                <a:solidFill>
                  <a:schemeClr val="accent3"/>
                </a:solidFill>
              </a:rPr>
              <a:t>A V</a:t>
            </a:r>
            <a:r>
              <a:rPr lang="ru-RU" dirty="0">
                <a:solidFill>
                  <a:schemeClr val="accent3"/>
                </a:solidFill>
              </a:rPr>
              <a:t> </a:t>
            </a:r>
            <a:r>
              <a:rPr lang="en-US" dirty="0">
                <a:solidFill>
                  <a:schemeClr val="accent3"/>
                </a:solidFill>
              </a:rPr>
              <a:t>B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9500" y="6119813"/>
            <a:ext cx="2879725" cy="369887"/>
          </a:xfrm>
          <a:prstGeom prst="rect">
            <a:avLst/>
          </a:prstGeom>
          <a:noFill/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solidFill>
                  <a:schemeClr val="accent3"/>
                </a:solidFill>
              </a:rPr>
              <a:t>~</a:t>
            </a:r>
            <a:r>
              <a:rPr lang="en-US" dirty="0">
                <a:solidFill>
                  <a:schemeClr val="accent3"/>
                </a:solidFill>
              </a:rPr>
              <a:t> (A → B) = A </a:t>
            </a:r>
            <a:r>
              <a:rPr lang="el-GR" dirty="0">
                <a:solidFill>
                  <a:schemeClr val="accent3"/>
                </a:solidFill>
              </a:rPr>
              <a:t>Λ</a:t>
            </a:r>
            <a:r>
              <a:rPr lang="ru-RU" dirty="0">
                <a:solidFill>
                  <a:schemeClr val="accent3"/>
                </a:solidFill>
              </a:rPr>
              <a:t> ~ </a:t>
            </a:r>
            <a:r>
              <a:rPr lang="en-US" dirty="0">
                <a:solidFill>
                  <a:schemeClr val="accent3"/>
                </a:solidFill>
              </a:rPr>
              <a:t>B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6443663" y="1619250"/>
            <a:ext cx="2268537" cy="2268538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FFFF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FF"/>
                </a:solidFill>
              </a:rPr>
              <a:t>Законы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де Моргана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ChangeArrowheads="1"/>
          </p:cNvSpPr>
          <p:nvPr/>
        </p:nvSpPr>
        <p:spPr bwMode="auto">
          <a:xfrm>
            <a:off x="1979613" y="1438275"/>
            <a:ext cx="50387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dirty="0"/>
              <a:t>Вопросы?</a:t>
            </a:r>
          </a:p>
        </p:txBody>
      </p:sp>
      <p:pic>
        <p:nvPicPr>
          <p:cNvPr id="306179" name="Picture 3" descr="Gozzoli, Averro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0" y="3598863"/>
            <a:ext cx="482282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6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/>
      <p:bldP spid="30617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Исчисление высказываний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Понятие высказывания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76000"/>
            <a:ext cx="8229600" cy="5220000"/>
          </a:xfrm>
        </p:spPr>
        <p:txBody>
          <a:bodyPr/>
          <a:lstStyle/>
          <a:p>
            <a:pPr>
              <a:lnSpc>
                <a:spcPct val="95000"/>
              </a:lnSpc>
              <a:buClr>
                <a:schemeClr val="accent3"/>
              </a:buClr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Высказывание</a:t>
            </a:r>
            <a:r>
              <a:rPr lang="ru-RU" sz="1800" b="1" dirty="0" smtClean="0">
                <a:solidFill>
                  <a:schemeClr val="accent3"/>
                </a:solidFill>
              </a:rPr>
              <a:t> – предложение, выражающее суждение. </a:t>
            </a:r>
          </a:p>
          <a:p>
            <a:pPr lvl="1">
              <a:lnSpc>
                <a:spcPct val="95000"/>
              </a:lnSpc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Если суждение, составляющее содержание (смысл) высказывания, истинно, то и высказывание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</a:t>
            </a:r>
            <a:r>
              <a:rPr lang="ru-RU" sz="1600" b="1" dirty="0" smtClean="0">
                <a:solidFill>
                  <a:schemeClr val="bg1"/>
                </a:solidFill>
              </a:rPr>
              <a:t>;</a:t>
            </a:r>
            <a:r>
              <a:rPr lang="ru-RU" sz="1600" b="1" dirty="0" smtClean="0">
                <a:solidFill>
                  <a:schemeClr val="accent3"/>
                </a:solidFill>
              </a:rPr>
              <a:t> </a:t>
            </a:r>
            <a:r>
              <a:rPr lang="ru-RU" sz="1600" b="1" dirty="0" smtClean="0">
                <a:solidFill>
                  <a:srgbClr val="FF66FF"/>
                </a:solidFill>
              </a:rPr>
              <a:t>ложным</a:t>
            </a:r>
            <a:r>
              <a:rPr lang="ru-RU" sz="1600" b="1" dirty="0" smtClean="0">
                <a:solidFill>
                  <a:schemeClr val="accent3"/>
                </a:solidFill>
              </a:rPr>
              <a:t> же называется высказывание, выражающее ложное суждение.</a:t>
            </a:r>
          </a:p>
          <a:p>
            <a:pPr>
              <a:lnSpc>
                <a:spcPct val="95000"/>
              </a:lnSpc>
              <a:buClr>
                <a:schemeClr val="accent3"/>
              </a:buClr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Логические постоянные</a:t>
            </a:r>
            <a:r>
              <a:rPr lang="ru-RU" sz="1800" b="1" dirty="0" smtClean="0">
                <a:solidFill>
                  <a:schemeClr val="accent3"/>
                </a:solidFill>
              </a:rPr>
              <a:t> – логические союзы (связки) и кванторы.</a:t>
            </a:r>
          </a:p>
          <a:p>
            <a:pPr lvl="1">
              <a:lnSpc>
                <a:spcPct val="95000"/>
              </a:lnSpc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rgbClr val="FFFF00"/>
                </a:solidFill>
              </a:rPr>
              <a:t>Логические операторы</a:t>
            </a:r>
            <a:r>
              <a:rPr lang="ru-RU" sz="1600" b="1" dirty="0" smtClean="0">
                <a:solidFill>
                  <a:schemeClr val="accent3"/>
                </a:solidFill>
              </a:rPr>
              <a:t> – символы, представляющие логические связки и кванторы.</a:t>
            </a:r>
          </a:p>
          <a:p>
            <a:pPr>
              <a:lnSpc>
                <a:spcPct val="95000"/>
              </a:lnSpc>
              <a:buClr>
                <a:schemeClr val="accent3"/>
              </a:buClr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Логические (пропозициональные) связки</a:t>
            </a:r>
            <a:r>
              <a:rPr lang="ru-RU" sz="1800" b="1" dirty="0" smtClean="0">
                <a:solidFill>
                  <a:schemeClr val="accent3"/>
                </a:solidFill>
              </a:rPr>
              <a:t> – слова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 словосочетания </a:t>
            </a:r>
            <a:r>
              <a:rPr lang="ru-RU" sz="1800" b="1" i="1" dirty="0" smtClean="0">
                <a:solidFill>
                  <a:srgbClr val="00FFFF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;</a:t>
            </a:r>
            <a:r>
              <a:rPr lang="ru-RU" sz="1800" b="1" i="1" dirty="0" smtClean="0">
                <a:solidFill>
                  <a:schemeClr val="accent3"/>
                </a:solidFill>
              </a:rPr>
              <a:t> </a:t>
            </a:r>
            <a:r>
              <a:rPr lang="ru-RU" sz="1800" b="1" i="1" dirty="0" smtClean="0">
                <a:solidFill>
                  <a:srgbClr val="00FFFF"/>
                </a:solidFill>
              </a:rPr>
              <a:t>неверно, что…</a:t>
            </a:r>
            <a:r>
              <a:rPr lang="ru-RU" sz="1800" b="1" dirty="0" smtClean="0">
                <a:solidFill>
                  <a:schemeClr val="accent3"/>
                </a:solidFill>
              </a:rPr>
              <a:t>;</a:t>
            </a:r>
            <a:r>
              <a:rPr lang="ru-RU" sz="1800" b="1" i="1" dirty="0" smtClean="0">
                <a:solidFill>
                  <a:schemeClr val="accent3"/>
                </a:solidFill>
              </a:rPr>
              <a:t> </a:t>
            </a:r>
            <a:r>
              <a:rPr lang="ru-RU" sz="1800" b="1" i="1" dirty="0" smtClean="0">
                <a:solidFill>
                  <a:srgbClr val="00FFFF"/>
                </a:solidFill>
              </a:rPr>
              <a:t>и</a:t>
            </a:r>
            <a:r>
              <a:rPr lang="ru-RU" sz="1800" b="1" dirty="0" smtClean="0">
                <a:solidFill>
                  <a:schemeClr val="accent3"/>
                </a:solidFill>
              </a:rPr>
              <a:t>;</a:t>
            </a:r>
            <a:r>
              <a:rPr lang="ru-RU" sz="1800" b="1" i="1" dirty="0" smtClean="0">
                <a:solidFill>
                  <a:schemeClr val="accent3"/>
                </a:solidFill>
              </a:rPr>
              <a:t> </a:t>
            </a:r>
            <a:r>
              <a:rPr lang="ru-RU" sz="1800" b="1" i="1" dirty="0" smtClean="0">
                <a:solidFill>
                  <a:srgbClr val="00FFFF"/>
                </a:solidFill>
              </a:rPr>
              <a:t>или</a:t>
            </a:r>
            <a:r>
              <a:rPr lang="ru-RU" sz="1800" b="1" dirty="0" smtClean="0">
                <a:solidFill>
                  <a:schemeClr val="accent3"/>
                </a:solidFill>
              </a:rPr>
              <a:t>;</a:t>
            </a:r>
            <a:r>
              <a:rPr lang="ru-RU" sz="1800" b="1" i="1" dirty="0" smtClean="0">
                <a:solidFill>
                  <a:schemeClr val="accent3"/>
                </a:solidFill>
              </a:rPr>
              <a:t> </a:t>
            </a:r>
            <a:r>
              <a:rPr lang="ru-RU" sz="1800" b="1" i="1" dirty="0" smtClean="0">
                <a:solidFill>
                  <a:srgbClr val="00FFFF"/>
                </a:solidFill>
              </a:rPr>
              <a:t>либо..., либо</a:t>
            </a:r>
            <a:r>
              <a:rPr lang="ru-RU" sz="1800" b="1" dirty="0" smtClean="0">
                <a:solidFill>
                  <a:schemeClr val="accent3"/>
                </a:solidFill>
              </a:rPr>
              <a:t>;</a:t>
            </a:r>
            <a:r>
              <a:rPr lang="ru-RU" sz="1800" b="1" i="1" dirty="0" smtClean="0">
                <a:solidFill>
                  <a:schemeClr val="accent3"/>
                </a:solidFill>
              </a:rPr>
              <a:t> </a:t>
            </a:r>
            <a:br>
              <a:rPr lang="ru-RU" sz="1800" b="1" i="1" dirty="0" smtClean="0">
                <a:solidFill>
                  <a:schemeClr val="accent3"/>
                </a:solidFill>
              </a:rPr>
            </a:br>
            <a:r>
              <a:rPr lang="ru-RU" sz="1800" b="1" i="1" dirty="0" smtClean="0">
                <a:solidFill>
                  <a:srgbClr val="00FFFF"/>
                </a:solidFill>
              </a:rPr>
              <a:t>если..., то</a:t>
            </a:r>
            <a:r>
              <a:rPr lang="ru-RU" sz="1800" b="1" dirty="0" smtClean="0">
                <a:solidFill>
                  <a:schemeClr val="accent3"/>
                </a:solidFill>
              </a:rPr>
              <a:t>;</a:t>
            </a:r>
            <a:r>
              <a:rPr lang="ru-RU" sz="1800" b="1" i="1" dirty="0" smtClean="0">
                <a:solidFill>
                  <a:schemeClr val="accent3"/>
                </a:solidFill>
              </a:rPr>
              <a:t> </a:t>
            </a:r>
            <a:r>
              <a:rPr lang="ru-RU" sz="1800" b="1" i="1" dirty="0" smtClean="0">
                <a:solidFill>
                  <a:srgbClr val="00FFFF"/>
                </a:solidFill>
              </a:rPr>
              <a:t>тогда и только тогда, когда…</a:t>
            </a:r>
            <a:r>
              <a:rPr lang="ru-RU" sz="1800" b="1" dirty="0" smtClean="0">
                <a:solidFill>
                  <a:srgbClr val="00FFFF"/>
                </a:solidFill>
              </a:rPr>
              <a:t>;</a:t>
            </a:r>
            <a:r>
              <a:rPr lang="ru-RU" sz="1800" b="1" dirty="0" smtClean="0">
                <a:solidFill>
                  <a:schemeClr val="accent3"/>
                </a:solidFill>
              </a:rPr>
              <a:t> и др., а также равнозначные им по смыслу слова и словосочетания.</a:t>
            </a:r>
          </a:p>
          <a:p>
            <a:pPr>
              <a:lnSpc>
                <a:spcPct val="95000"/>
              </a:lnSpc>
              <a:buClr>
                <a:schemeClr val="accent3"/>
              </a:buClr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Кванторы</a:t>
            </a:r>
            <a:r>
              <a:rPr lang="ru-RU" sz="1800" b="1" dirty="0" smtClean="0">
                <a:solidFill>
                  <a:schemeClr val="accent3"/>
                </a:solidFill>
              </a:rPr>
              <a:t> – словосочетания </a:t>
            </a:r>
            <a:r>
              <a:rPr lang="ru-RU" sz="1800" b="1" i="1" dirty="0" smtClean="0">
                <a:solidFill>
                  <a:srgbClr val="00FFFF"/>
                </a:solidFill>
              </a:rPr>
              <a:t>для всякого… имеет место, что…</a:t>
            </a:r>
            <a:r>
              <a:rPr lang="ru-RU" sz="1800" b="1" dirty="0" smtClean="0">
                <a:solidFill>
                  <a:schemeClr val="accent3"/>
                </a:solidFill>
              </a:rPr>
              <a:t> (квантор общности), </a:t>
            </a:r>
            <a:r>
              <a:rPr lang="ru-RU" sz="1800" b="1" i="1" dirty="0" smtClean="0">
                <a:solidFill>
                  <a:srgbClr val="00FFFF"/>
                </a:solidFill>
              </a:rPr>
              <a:t>для некоторых… имеет место, что…</a:t>
            </a:r>
            <a:r>
              <a:rPr lang="ru-RU" sz="1800" b="1" dirty="0" smtClean="0">
                <a:solidFill>
                  <a:schemeClr val="accent3"/>
                </a:solidFill>
              </a:rPr>
              <a:t> (квантор существования), а также равнозначные им по смыслу слова и словосочетания.</a:t>
            </a:r>
          </a:p>
          <a:p>
            <a:pPr>
              <a:lnSpc>
                <a:spcPct val="95000"/>
              </a:lnSpc>
              <a:buClr>
                <a:schemeClr val="accent3"/>
              </a:buClr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Элементарные высказывания</a:t>
            </a:r>
            <a:r>
              <a:rPr lang="ru-RU" sz="1800" b="1" dirty="0" smtClean="0">
                <a:solidFill>
                  <a:schemeClr val="accent3"/>
                </a:solidFill>
              </a:rPr>
              <a:t> – высказывания, не содержащие логических постоянных.</a:t>
            </a:r>
          </a:p>
          <a:p>
            <a:pPr>
              <a:lnSpc>
                <a:spcPct val="95000"/>
              </a:lnSpc>
              <a:buClr>
                <a:schemeClr val="accent3"/>
              </a:buClr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Сложные высказывания</a:t>
            </a:r>
            <a:r>
              <a:rPr lang="ru-RU" sz="1800" b="1" dirty="0" smtClean="0">
                <a:solidFill>
                  <a:schemeClr val="accent3"/>
                </a:solidFill>
              </a:rPr>
              <a:t> – высказывания, содержащие логические постоянные.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38" y="274638"/>
            <a:ext cx="8950325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Исчисление высказываний 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Формы и логические значения высказываний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250" y="1600200"/>
            <a:ext cx="8482013" cy="4787900"/>
          </a:xfrm>
        </p:spPr>
        <p:txBody>
          <a:bodyPr/>
          <a:lstStyle/>
          <a:p>
            <a:pPr>
              <a:buClr>
                <a:schemeClr val="accent3"/>
              </a:buClr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Логические (истинностные) значения высказываний</a:t>
            </a:r>
            <a:r>
              <a:rPr lang="ru-RU" sz="1800" b="1" dirty="0" smtClean="0">
                <a:solidFill>
                  <a:schemeClr val="accent3"/>
                </a:solidFill>
              </a:rPr>
              <a:t> –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«истинность» и «ложность».</a:t>
            </a:r>
          </a:p>
          <a:p>
            <a:pPr>
              <a:buClr>
                <a:schemeClr val="accent3"/>
              </a:buClr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Предметная переменная</a:t>
            </a:r>
            <a:r>
              <a:rPr lang="ru-RU" sz="1800" b="1" dirty="0" smtClean="0">
                <a:solidFill>
                  <a:schemeClr val="accent3"/>
                </a:solidFill>
              </a:rPr>
              <a:t> – переменная, которая принимает значение из множества, для которого определён соответствующий предикат.</a:t>
            </a:r>
          </a:p>
          <a:p>
            <a:pPr lvl="1"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Предметные переменные принято обозначать строчными буквами латинского алфавита </a:t>
            </a:r>
            <a:r>
              <a:rPr lang="en-US" sz="1600" b="1" dirty="0" smtClean="0">
                <a:solidFill>
                  <a:schemeClr val="accent3"/>
                </a:solidFill>
              </a:rPr>
              <a:t>x, y, z</a:t>
            </a:r>
            <a:r>
              <a:rPr lang="ru-RU" sz="1600" b="1" dirty="0" smtClean="0">
                <a:solidFill>
                  <a:schemeClr val="accent3"/>
                </a:solidFill>
              </a:rPr>
              <a:t>.</a:t>
            </a:r>
          </a:p>
          <a:p>
            <a:pPr>
              <a:buClr>
                <a:schemeClr val="accent3"/>
              </a:buClr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Формы высказываний</a:t>
            </a:r>
            <a:r>
              <a:rPr lang="ru-RU" sz="1800" b="1" dirty="0" smtClean="0">
                <a:solidFill>
                  <a:schemeClr val="accent3"/>
                </a:solidFill>
              </a:rPr>
              <a:t> – неполные высказывания, содержащие предметные переменные.</a:t>
            </a:r>
          </a:p>
          <a:p>
            <a:pPr>
              <a:buClr>
                <a:schemeClr val="accent3"/>
              </a:buClr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Форма высказывания превращается в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истинное</a:t>
            </a:r>
            <a:r>
              <a:rPr lang="ru-RU" sz="1800" b="1" dirty="0" smtClean="0">
                <a:solidFill>
                  <a:schemeClr val="accent3"/>
                </a:solidFill>
              </a:rPr>
              <a:t> или </a:t>
            </a:r>
            <a:r>
              <a:rPr lang="ru-RU" sz="1800" b="1" dirty="0" smtClean="0">
                <a:solidFill>
                  <a:srgbClr val="FF99FF"/>
                </a:solidFill>
              </a:rPr>
              <a:t>ложное</a:t>
            </a:r>
            <a:r>
              <a:rPr lang="ru-RU" sz="1800" b="1" dirty="0" smtClean="0">
                <a:solidFill>
                  <a:schemeClr val="accent3"/>
                </a:solidFill>
              </a:rPr>
              <a:t> высказывание в результате</a:t>
            </a:r>
          </a:p>
          <a:p>
            <a:pPr lvl="1"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подстановки </a:t>
            </a:r>
            <a:r>
              <a:rPr lang="ru-RU" sz="1600" b="1" dirty="0" smtClean="0">
                <a:solidFill>
                  <a:srgbClr val="00FFFF"/>
                </a:solidFill>
              </a:rPr>
              <a:t>единичных терминов</a:t>
            </a:r>
            <a:r>
              <a:rPr lang="ru-RU" sz="1600" b="1" dirty="0" smtClean="0">
                <a:solidFill>
                  <a:schemeClr val="accent3"/>
                </a:solidFill>
              </a:rPr>
              <a:t> вместо всех предметных переменных;</a:t>
            </a:r>
          </a:p>
          <a:p>
            <a:pPr lvl="1"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присоединения </a:t>
            </a:r>
            <a:r>
              <a:rPr lang="ru-RU" sz="1600" b="1" dirty="0" smtClean="0">
                <a:solidFill>
                  <a:srgbClr val="00FFFF"/>
                </a:solidFill>
              </a:rPr>
              <a:t>квантора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</a:p>
          <a:p>
            <a:pPr>
              <a:buClr>
                <a:schemeClr val="bg1"/>
              </a:buClr>
              <a:defRPr/>
            </a:pPr>
            <a:r>
              <a:rPr lang="ru-RU" sz="18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800" b="1" dirty="0" smtClean="0">
                <a:solidFill>
                  <a:schemeClr val="accent3"/>
                </a:solidFill>
              </a:rPr>
              <a:t> или </a:t>
            </a:r>
            <a:r>
              <a:rPr lang="ru-RU" sz="1800" b="1" dirty="0" smtClean="0">
                <a:solidFill>
                  <a:srgbClr val="FF99FF"/>
                </a:solidFill>
              </a:rPr>
              <a:t>ложность</a:t>
            </a:r>
            <a:r>
              <a:rPr lang="ru-RU" sz="1800" b="1" dirty="0" smtClean="0">
                <a:solidFill>
                  <a:schemeClr val="accent3"/>
                </a:solidFill>
              </a:rPr>
              <a:t> сложного высказывания является </a:t>
            </a:r>
            <a:r>
              <a:rPr lang="ru-RU" sz="1800" b="1" dirty="0" smtClean="0">
                <a:solidFill>
                  <a:srgbClr val="00FFFF"/>
                </a:solidFill>
              </a:rPr>
              <a:t>функцией</a:t>
            </a:r>
            <a:r>
              <a:rPr lang="ru-RU" sz="1800" b="1" dirty="0" smtClean="0">
                <a:solidFill>
                  <a:schemeClr val="accent3"/>
                </a:solidFill>
              </a:rPr>
              <a:t> логических значений элементарных высказываний,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т. е. определяется в зависимости от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истинности</a:t>
            </a:r>
            <a:r>
              <a:rPr lang="ru-RU" sz="1800" b="1" dirty="0" smtClean="0">
                <a:solidFill>
                  <a:schemeClr val="accent3"/>
                </a:solidFill>
              </a:rPr>
              <a:t> или </a:t>
            </a:r>
            <a:r>
              <a:rPr lang="ru-RU" sz="1800" b="1" dirty="0" smtClean="0">
                <a:solidFill>
                  <a:srgbClr val="FF99FF"/>
                </a:solidFill>
              </a:rPr>
              <a:t>ложности</a:t>
            </a:r>
            <a:r>
              <a:rPr lang="ru-RU" sz="1800" b="1" dirty="0" smtClean="0">
                <a:solidFill>
                  <a:schemeClr val="accent3"/>
                </a:solidFill>
              </a:rPr>
              <a:t> составляющих его элементарных высказываний.</a:t>
            </a:r>
            <a:endParaRPr lang="ru-RU" sz="18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Виды сложных суждений</a:t>
            </a:r>
            <a:r>
              <a:rPr lang="ru-RU" sz="3200" b="1" dirty="0" smtClean="0">
                <a:solidFill>
                  <a:schemeClr val="accent3"/>
                </a:solidFill>
              </a:rPr>
              <a:t/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Отрицание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152525" y="1619250"/>
            <a:ext cx="6838950" cy="165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Отрицание</a:t>
            </a:r>
            <a:r>
              <a:rPr lang="ru-RU" sz="2000" dirty="0">
                <a:cs typeface="Arial" charset="0"/>
              </a:rPr>
              <a:t> </a:t>
            </a:r>
            <a:r>
              <a:rPr lang="ru-RU" sz="2000" dirty="0"/>
              <a:t>–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/>
              <a:t>логическая операция, </a:t>
            </a:r>
            <a:r>
              <a:rPr lang="ru-RU" dirty="0" smtClean="0"/>
              <a:t>отрицающая </a:t>
            </a:r>
            <a:r>
              <a:rPr lang="ru-RU" dirty="0" smtClean="0">
                <a:solidFill>
                  <a:srgbClr val="00FF00"/>
                </a:solidFill>
              </a:rPr>
              <a:t>истинность</a:t>
            </a:r>
            <a:r>
              <a:rPr lang="ru-RU" dirty="0" smtClean="0"/>
              <a:t> (утверждающая </a:t>
            </a:r>
            <a:r>
              <a:rPr lang="ru-RU" dirty="0" smtClean="0">
                <a:solidFill>
                  <a:srgbClr val="FF66FF"/>
                </a:solidFill>
              </a:rPr>
              <a:t>ложность</a:t>
            </a:r>
            <a:r>
              <a:rPr lang="ru-RU" dirty="0" smtClean="0"/>
              <a:t>) некоторого высказывания,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результате </a:t>
            </a:r>
            <a:r>
              <a:rPr lang="ru-RU" dirty="0" smtClean="0"/>
              <a:t>чего </a:t>
            </a:r>
            <a:r>
              <a:rPr lang="ru-RU" dirty="0"/>
              <a:t>из данного </a:t>
            </a:r>
            <a:r>
              <a:rPr lang="ru-RU" dirty="0" smtClean="0"/>
              <a:t>высказывания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получается высказывание, </a:t>
            </a:r>
            <a:r>
              <a:rPr lang="ru-RU" dirty="0">
                <a:solidFill>
                  <a:srgbClr val="00FFFF"/>
                </a:solidFill>
              </a:rPr>
              <a:t>контрадикторное</a:t>
            </a:r>
            <a:r>
              <a:rPr lang="ru-RU" dirty="0"/>
              <a:t> исходному.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511300" y="4859338"/>
            <a:ext cx="1079500" cy="541337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592388" y="4859338"/>
            <a:ext cx="1079500" cy="541337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~A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11300" y="5400675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592388" y="5400675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11300" y="5940425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592388" y="5940425"/>
            <a:ext cx="1079500" cy="5397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52525" y="3384000"/>
            <a:ext cx="6838950" cy="12954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dirty="0">
                <a:solidFill>
                  <a:schemeClr val="accent3"/>
                </a:solidFill>
              </a:rPr>
              <a:t>Логическое значение отрицания 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определяется следующим образом</a:t>
            </a:r>
            <a:r>
              <a:rPr lang="ru-RU" dirty="0" smtClean="0">
                <a:solidFill>
                  <a:schemeClr val="accent3"/>
                </a:solidFill>
              </a:rPr>
              <a:t>: 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1) отрицание </a:t>
            </a:r>
            <a:r>
              <a:rPr lang="ru-RU" dirty="0">
                <a:solidFill>
                  <a:srgbClr val="FF66FF"/>
                </a:solidFill>
              </a:rPr>
              <a:t>ложно</a:t>
            </a:r>
            <a:r>
              <a:rPr lang="ru-RU" dirty="0"/>
              <a:t>, </a:t>
            </a:r>
            <a:r>
              <a:rPr lang="ru-RU" dirty="0">
                <a:solidFill>
                  <a:schemeClr val="accent3"/>
                </a:solidFill>
              </a:rPr>
              <a:t>если отрицаемое суждение </a:t>
            </a:r>
            <a:r>
              <a:rPr lang="ru-RU" dirty="0">
                <a:solidFill>
                  <a:srgbClr val="00FF00"/>
                </a:solidFill>
              </a:rPr>
              <a:t>истинно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2) отрицание </a:t>
            </a:r>
            <a:r>
              <a:rPr lang="ru-RU" dirty="0">
                <a:solidFill>
                  <a:srgbClr val="00FF00"/>
                </a:solidFill>
              </a:rPr>
              <a:t>истинно</a:t>
            </a:r>
            <a:r>
              <a:rPr lang="ru-RU" dirty="0"/>
              <a:t>,</a:t>
            </a:r>
            <a:r>
              <a:rPr lang="ru-RU" dirty="0">
                <a:solidFill>
                  <a:schemeClr val="accent3"/>
                </a:solidFill>
              </a:rPr>
              <a:t> если отрицаемое суждение </a:t>
            </a:r>
            <a:r>
              <a:rPr lang="ru-RU" dirty="0">
                <a:solidFill>
                  <a:srgbClr val="FF66FF"/>
                </a:solidFill>
              </a:rPr>
              <a:t>ложно</a:t>
            </a:r>
            <a:r>
              <a:rPr lang="ru-RU" dirty="0"/>
              <a:t>.</a:t>
            </a:r>
            <a:r>
              <a:rPr lang="ru-RU" dirty="0">
                <a:solidFill>
                  <a:schemeClr val="accent3"/>
                </a:solidFill>
              </a:rPr>
              <a:t> 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1511300" y="4859338"/>
            <a:ext cx="21590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1511300" y="5400675"/>
            <a:ext cx="21590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1511300" y="5940425"/>
            <a:ext cx="21590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1511300" y="6480175"/>
            <a:ext cx="21590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Line 52"/>
          <p:cNvSpPr>
            <a:spLocks noChangeShapeType="1"/>
          </p:cNvSpPr>
          <p:nvPr/>
        </p:nvSpPr>
        <p:spPr bwMode="auto">
          <a:xfrm>
            <a:off x="1511300" y="4859338"/>
            <a:ext cx="0" cy="16208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7" name="Line 52"/>
          <p:cNvSpPr>
            <a:spLocks noChangeShapeType="1"/>
          </p:cNvSpPr>
          <p:nvPr/>
        </p:nvSpPr>
        <p:spPr bwMode="auto">
          <a:xfrm>
            <a:off x="2592388" y="4859338"/>
            <a:ext cx="0" cy="16208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8" name="Line 52"/>
          <p:cNvSpPr>
            <a:spLocks noChangeShapeType="1"/>
          </p:cNvSpPr>
          <p:nvPr/>
        </p:nvSpPr>
        <p:spPr bwMode="auto">
          <a:xfrm>
            <a:off x="3671888" y="4859338"/>
            <a:ext cx="0" cy="16208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5472113" y="4859338"/>
            <a:ext cx="2159000" cy="1620837"/>
          </a:xfrm>
          <a:prstGeom prst="roundRect">
            <a:avLst/>
          </a:prstGeom>
          <a:noFill/>
          <a:ln w="9525" cap="flat" cmpd="sng" algn="ctr">
            <a:solidFill>
              <a:schemeClr val="accent3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l">
              <a:defRPr/>
            </a:pPr>
            <a:r>
              <a:rPr lang="en-US" dirty="0">
                <a:solidFill>
                  <a:srgbClr val="FFFF00"/>
                </a:solidFill>
              </a:rPr>
              <a:t>~</a:t>
            </a:r>
            <a:r>
              <a:rPr lang="en-US" dirty="0" smtClean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Овал 20"/>
          <p:cNvSpPr>
            <a:spLocks noChangeAspect="1"/>
          </p:cNvSpPr>
          <p:nvPr/>
        </p:nvSpPr>
        <p:spPr bwMode="auto">
          <a:xfrm>
            <a:off x="6011863" y="5219700"/>
            <a:ext cx="1079500" cy="1081088"/>
          </a:xfrm>
          <a:prstGeom prst="ellips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r>
              <a:rPr lang="en-US" dirty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Виды сложных суждений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Конъюнкция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439863" y="1619250"/>
            <a:ext cx="6264275" cy="144145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Конъюнкция</a:t>
            </a:r>
            <a:r>
              <a:rPr lang="ru-RU" sz="2000" dirty="0">
                <a:cs typeface="Arial" charset="0"/>
              </a:rPr>
              <a:t> </a:t>
            </a:r>
            <a:r>
              <a:rPr lang="ru-RU" sz="2000" dirty="0" smtClean="0"/>
              <a:t>–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>логическая операция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соединяющая несколько высказываний </a:t>
            </a:r>
            <a:r>
              <a:rPr lang="ru-RU" dirty="0" smtClean="0"/>
              <a:t>с помощью союза </a:t>
            </a:r>
            <a:r>
              <a:rPr lang="ru-RU" dirty="0"/>
              <a:t>(пропозициональной связки)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i="1" dirty="0" smtClean="0">
                <a:solidFill>
                  <a:srgbClr val="00FFFF"/>
                </a:solidFill>
              </a:rPr>
              <a:t>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439863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519363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39863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519363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39863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519363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1550" y="3240088"/>
            <a:ext cx="7200900" cy="1295400"/>
          </a:xfrm>
          <a:prstGeom prst="rect">
            <a:avLst/>
          </a:prstGeom>
          <a:noFill/>
        </p:spPr>
        <p:txBody>
          <a:bodyPr wrap="square" lIns="36000" rIns="36000" anchor="ctr" anchorCtr="1"/>
          <a:lstStyle/>
          <a:p>
            <a:pPr algn="ctr">
              <a:defRPr/>
            </a:pPr>
            <a:r>
              <a:rPr lang="ru-RU" dirty="0">
                <a:solidFill>
                  <a:schemeClr val="accent3"/>
                </a:solidFill>
              </a:rPr>
              <a:t>Логическое значение конъюнкции 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определяется следующим образом</a:t>
            </a:r>
            <a:r>
              <a:rPr lang="ru-RU" dirty="0" smtClean="0">
                <a:solidFill>
                  <a:schemeClr val="accent3"/>
                </a:solidFill>
              </a:rPr>
              <a:t>: 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1) конъюнкция </a:t>
            </a:r>
            <a:r>
              <a:rPr lang="ru-RU" dirty="0">
                <a:solidFill>
                  <a:srgbClr val="00FF00"/>
                </a:solidFill>
              </a:rPr>
              <a:t>истинна</a:t>
            </a:r>
            <a:r>
              <a:rPr lang="ru-RU" dirty="0"/>
              <a:t>, </a:t>
            </a:r>
            <a:r>
              <a:rPr lang="ru-RU" dirty="0">
                <a:solidFill>
                  <a:schemeClr val="accent3"/>
                </a:solidFill>
              </a:rPr>
              <a:t>только если </a:t>
            </a:r>
            <a:r>
              <a:rPr lang="ru-RU" dirty="0">
                <a:solidFill>
                  <a:srgbClr val="00FFFF"/>
                </a:solidFill>
              </a:rPr>
              <a:t>все</a:t>
            </a:r>
            <a:r>
              <a:rPr lang="ru-RU" dirty="0">
                <a:solidFill>
                  <a:schemeClr val="accent3"/>
                </a:solidFill>
              </a:rPr>
              <a:t> её члены </a:t>
            </a:r>
            <a:r>
              <a:rPr lang="ru-RU" dirty="0">
                <a:solidFill>
                  <a:srgbClr val="00FF00"/>
                </a:solidFill>
              </a:rPr>
              <a:t>истинны</a:t>
            </a:r>
            <a:r>
              <a:rPr lang="ru-RU" dirty="0" smtClean="0"/>
              <a:t>;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2) конъюнкция </a:t>
            </a:r>
            <a:r>
              <a:rPr lang="ru-RU" dirty="0">
                <a:solidFill>
                  <a:srgbClr val="FF66FF"/>
                </a:solidFill>
              </a:rPr>
              <a:t>ложна</a:t>
            </a:r>
            <a:r>
              <a:rPr lang="ru-RU" dirty="0"/>
              <a:t>,</a:t>
            </a:r>
            <a:r>
              <a:rPr lang="ru-RU" dirty="0">
                <a:solidFill>
                  <a:schemeClr val="accent3"/>
                </a:solidFill>
              </a:rPr>
              <a:t> если </a:t>
            </a:r>
            <a:r>
              <a:rPr lang="ru-RU" dirty="0">
                <a:solidFill>
                  <a:srgbClr val="00FFFF"/>
                </a:solidFill>
              </a:rPr>
              <a:t>хотя бы один</a:t>
            </a:r>
            <a:r>
              <a:rPr lang="ru-RU" dirty="0">
                <a:solidFill>
                  <a:schemeClr val="accent3"/>
                </a:solidFill>
              </a:rPr>
              <a:t> из её членов </a:t>
            </a:r>
            <a:r>
              <a:rPr lang="ru-RU" dirty="0">
                <a:solidFill>
                  <a:srgbClr val="FF66FF"/>
                </a:solidFill>
              </a:rPr>
              <a:t>ложен</a:t>
            </a:r>
            <a:r>
              <a:rPr lang="ru-RU" dirty="0"/>
              <a:t>.</a:t>
            </a:r>
            <a:r>
              <a:rPr lang="ru-RU" dirty="0">
                <a:solidFill>
                  <a:schemeClr val="accent3"/>
                </a:solidFill>
              </a:rPr>
              <a:t> 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1439863" y="4679950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1439863" y="5040313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1439863" y="5759450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1439863" y="6119813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Line 52"/>
          <p:cNvSpPr>
            <a:spLocks noChangeShapeType="1"/>
          </p:cNvSpPr>
          <p:nvPr/>
        </p:nvSpPr>
        <p:spPr bwMode="auto">
          <a:xfrm>
            <a:off x="1439863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7" name="Line 52"/>
          <p:cNvSpPr>
            <a:spLocks noChangeShapeType="1"/>
          </p:cNvSpPr>
          <p:nvPr/>
        </p:nvSpPr>
        <p:spPr bwMode="auto">
          <a:xfrm>
            <a:off x="2519363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8" name="Line 52"/>
          <p:cNvSpPr>
            <a:spLocks noChangeShapeType="1"/>
          </p:cNvSpPr>
          <p:nvPr/>
        </p:nvSpPr>
        <p:spPr bwMode="auto">
          <a:xfrm>
            <a:off x="36004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9" name="Line 52"/>
          <p:cNvSpPr>
            <a:spLocks noChangeShapeType="1"/>
          </p:cNvSpPr>
          <p:nvPr/>
        </p:nvSpPr>
        <p:spPr bwMode="auto">
          <a:xfrm>
            <a:off x="46799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3600450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Λ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3600450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600450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1439863" y="5400675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1439863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2519363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3600450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1439863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2519363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3600450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 bwMode="auto">
          <a:xfrm>
            <a:off x="1439863" y="6480175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1" name="Овал 30"/>
          <p:cNvSpPr>
            <a:spLocks noChangeAspect="1"/>
          </p:cNvSpPr>
          <p:nvPr/>
        </p:nvSpPr>
        <p:spPr bwMode="auto">
          <a:xfrm>
            <a:off x="5688013" y="5040313"/>
            <a:ext cx="1079500" cy="1081087"/>
          </a:xfrm>
          <a:prstGeom prst="ellips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r>
              <a:rPr lang="en-US" dirty="0">
                <a:solidFill>
                  <a:srgbClr val="FFFF00"/>
                </a:solidFill>
              </a:rPr>
              <a:t>   A           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2" name="Овал 31"/>
          <p:cNvSpPr>
            <a:spLocks noChangeAspect="1"/>
          </p:cNvSpPr>
          <p:nvPr/>
        </p:nvSpPr>
        <p:spPr bwMode="auto">
          <a:xfrm>
            <a:off x="6156325" y="5040313"/>
            <a:ext cx="1079500" cy="1081087"/>
          </a:xfrm>
          <a:prstGeom prst="ellips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r>
              <a:rPr lang="en-US" dirty="0">
                <a:solidFill>
                  <a:srgbClr val="FFFF00"/>
                </a:solidFill>
              </a:rPr>
              <a:t>          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 bwMode="auto">
          <a:xfrm>
            <a:off x="5184775" y="4679950"/>
            <a:ext cx="2519363" cy="1800225"/>
          </a:xfrm>
          <a:prstGeom prst="roundRect">
            <a:avLst/>
          </a:prstGeom>
          <a:noFill/>
          <a:ln w="9525" cap="flat" cmpd="sng" algn="ctr">
            <a:solidFill>
              <a:schemeClr val="accent3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119813" y="5400675"/>
            <a:ext cx="7207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Λ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1" grpId="0" animBg="1"/>
      <p:bldP spid="32" grpId="0" animBg="1"/>
      <p:bldP spid="33" grpId="0" animBg="1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Виды сложных суждений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Дизъюнкция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439863" y="1619250"/>
            <a:ext cx="6264275" cy="144145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Дизъюнкция</a:t>
            </a:r>
            <a:r>
              <a:rPr lang="ru-RU" sz="2000" dirty="0">
                <a:cs typeface="Arial" charset="0"/>
              </a:rPr>
              <a:t> </a:t>
            </a:r>
            <a:r>
              <a:rPr lang="ru-RU" sz="2000" dirty="0" smtClean="0"/>
              <a:t>–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>логическая операция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соединяющая несколько высказываний </a:t>
            </a:r>
            <a:r>
              <a:rPr lang="ru-RU" dirty="0" smtClean="0"/>
              <a:t>с помощью </a:t>
            </a:r>
            <a:br>
              <a:rPr lang="ru-RU" dirty="0" smtClean="0"/>
            </a:br>
            <a:r>
              <a:rPr lang="ru-RU" dirty="0" smtClean="0"/>
              <a:t>союза </a:t>
            </a:r>
            <a:r>
              <a:rPr lang="ru-RU" dirty="0"/>
              <a:t>(пропозициональной связки) </a:t>
            </a:r>
            <a:r>
              <a:rPr lang="ru-RU" i="1" dirty="0" smtClean="0">
                <a:solidFill>
                  <a:srgbClr val="00FFFF"/>
                </a:solidFill>
              </a:rPr>
              <a:t>или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439863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519363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39863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519363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39863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519363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2163" y="3240088"/>
            <a:ext cx="7559675" cy="1295400"/>
          </a:xfrm>
          <a:prstGeom prst="rect">
            <a:avLst/>
          </a:prstGeom>
          <a:noFill/>
        </p:spPr>
        <p:txBody>
          <a:bodyPr wrap="square" lIns="0" rIns="0" anchor="ctr" anchorCtr="1"/>
          <a:lstStyle/>
          <a:p>
            <a:pPr algn="ctr">
              <a:defRPr/>
            </a:pPr>
            <a:r>
              <a:rPr lang="ru-RU" dirty="0">
                <a:solidFill>
                  <a:schemeClr val="accent3"/>
                </a:solidFill>
              </a:rPr>
              <a:t>Логическое значение дизъюнкции 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определяется следующим образом</a:t>
            </a:r>
            <a:r>
              <a:rPr lang="ru-RU" dirty="0" smtClean="0">
                <a:solidFill>
                  <a:schemeClr val="accent3"/>
                </a:solidFill>
              </a:rPr>
              <a:t>: 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1) дизъюнкция </a:t>
            </a:r>
            <a:r>
              <a:rPr lang="ru-RU" dirty="0">
                <a:solidFill>
                  <a:srgbClr val="00FF00"/>
                </a:solidFill>
              </a:rPr>
              <a:t>истинна</a:t>
            </a:r>
            <a:r>
              <a:rPr lang="ru-RU" dirty="0"/>
              <a:t>,</a:t>
            </a:r>
            <a:r>
              <a:rPr lang="ru-RU" dirty="0">
                <a:solidFill>
                  <a:schemeClr val="accent3"/>
                </a:solidFill>
              </a:rPr>
              <a:t> если </a:t>
            </a:r>
            <a:r>
              <a:rPr lang="ru-RU" dirty="0">
                <a:solidFill>
                  <a:srgbClr val="00FFFF"/>
                </a:solidFill>
              </a:rPr>
              <a:t>хотя бы один</a:t>
            </a:r>
            <a:r>
              <a:rPr lang="ru-RU" dirty="0">
                <a:solidFill>
                  <a:schemeClr val="accent3"/>
                </a:solidFill>
              </a:rPr>
              <a:t> из её членов </a:t>
            </a:r>
            <a:r>
              <a:rPr lang="ru-RU" dirty="0">
                <a:solidFill>
                  <a:srgbClr val="00FF00"/>
                </a:solidFill>
              </a:rPr>
              <a:t>истинен</a:t>
            </a:r>
            <a:r>
              <a:rPr lang="ru-RU" dirty="0" smtClean="0"/>
              <a:t>; 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accent3"/>
                </a:solidFill>
              </a:rPr>
              <a:t>2) дизъюнкция </a:t>
            </a:r>
            <a:r>
              <a:rPr lang="ru-RU" dirty="0">
                <a:solidFill>
                  <a:srgbClr val="FF66FF"/>
                </a:solidFill>
              </a:rPr>
              <a:t>ложна</a:t>
            </a:r>
            <a:r>
              <a:rPr lang="ru-RU" dirty="0"/>
              <a:t>,</a:t>
            </a:r>
            <a:r>
              <a:rPr lang="ru-RU" dirty="0">
                <a:solidFill>
                  <a:schemeClr val="accent3"/>
                </a:solidFill>
              </a:rPr>
              <a:t> только если </a:t>
            </a:r>
            <a:r>
              <a:rPr lang="ru-RU" dirty="0">
                <a:solidFill>
                  <a:srgbClr val="00FFFF"/>
                </a:solidFill>
              </a:rPr>
              <a:t>все</a:t>
            </a:r>
            <a:r>
              <a:rPr lang="ru-RU" dirty="0">
                <a:solidFill>
                  <a:schemeClr val="accent3"/>
                </a:solidFill>
              </a:rPr>
              <a:t> её члены </a:t>
            </a:r>
            <a:r>
              <a:rPr lang="ru-RU" dirty="0">
                <a:solidFill>
                  <a:srgbClr val="FF66FF"/>
                </a:solidFill>
              </a:rPr>
              <a:t>ложны</a:t>
            </a:r>
            <a:r>
              <a:rPr lang="ru-RU" dirty="0"/>
              <a:t>. 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1439863" y="4679950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1439863" y="5040313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1439863" y="5759450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1439863" y="6119813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Line 52"/>
          <p:cNvSpPr>
            <a:spLocks noChangeShapeType="1"/>
          </p:cNvSpPr>
          <p:nvPr/>
        </p:nvSpPr>
        <p:spPr bwMode="auto">
          <a:xfrm>
            <a:off x="1439863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7" name="Line 52"/>
          <p:cNvSpPr>
            <a:spLocks noChangeShapeType="1"/>
          </p:cNvSpPr>
          <p:nvPr/>
        </p:nvSpPr>
        <p:spPr bwMode="auto">
          <a:xfrm>
            <a:off x="2519363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8" name="Line 52"/>
          <p:cNvSpPr>
            <a:spLocks noChangeShapeType="1"/>
          </p:cNvSpPr>
          <p:nvPr/>
        </p:nvSpPr>
        <p:spPr bwMode="auto">
          <a:xfrm>
            <a:off x="36004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9" name="Line 52"/>
          <p:cNvSpPr>
            <a:spLocks noChangeShapeType="1"/>
          </p:cNvSpPr>
          <p:nvPr/>
        </p:nvSpPr>
        <p:spPr bwMode="auto">
          <a:xfrm>
            <a:off x="46799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3600450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V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3600450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600450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1439863" y="5400675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1439863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2519363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3600450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1439863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2519363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3600450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 bwMode="auto">
          <a:xfrm>
            <a:off x="1439863" y="6480175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1" name="Овал 30"/>
          <p:cNvSpPr>
            <a:spLocks noChangeAspect="1"/>
          </p:cNvSpPr>
          <p:nvPr/>
        </p:nvSpPr>
        <p:spPr bwMode="auto">
          <a:xfrm>
            <a:off x="5688013" y="5040313"/>
            <a:ext cx="1079500" cy="1081087"/>
          </a:xfrm>
          <a:prstGeom prst="ellips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r>
              <a:rPr lang="en-US" dirty="0">
                <a:solidFill>
                  <a:srgbClr val="FFFF00"/>
                </a:solidFill>
              </a:rPr>
              <a:t>  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   </a:t>
            </a:r>
            <a:r>
              <a:rPr lang="en-US" dirty="0">
                <a:solidFill>
                  <a:srgbClr val="FFFF00"/>
                </a:solidFill>
              </a:rPr>
              <a:t>A           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2" name="Овал 31"/>
          <p:cNvSpPr>
            <a:spLocks noChangeAspect="1"/>
          </p:cNvSpPr>
          <p:nvPr/>
        </p:nvSpPr>
        <p:spPr bwMode="auto">
          <a:xfrm>
            <a:off x="6156325" y="5040313"/>
            <a:ext cx="1079500" cy="1081087"/>
          </a:xfrm>
          <a:prstGeom prst="ellips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r>
              <a:rPr lang="en-US" dirty="0">
                <a:solidFill>
                  <a:srgbClr val="FFFF00"/>
                </a:solidFill>
              </a:rPr>
              <a:t>         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        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 bwMode="auto">
          <a:xfrm>
            <a:off x="5184775" y="4679950"/>
            <a:ext cx="2519363" cy="1800225"/>
          </a:xfrm>
          <a:prstGeom prst="roundRect">
            <a:avLst/>
          </a:prstGeom>
          <a:noFill/>
          <a:ln w="9525" cap="flat" cmpd="sng" algn="ctr">
            <a:solidFill>
              <a:schemeClr val="accent3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940425" y="5184775"/>
            <a:ext cx="1042988" cy="360363"/>
          </a:xfrm>
          <a:prstGeom prst="round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defRPr/>
            </a:pPr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V B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1" grpId="0" animBg="1"/>
      <p:bldP spid="32" grpId="0" animBg="1"/>
      <p:bldP spid="3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Виды сложных суждений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Исключающая (строгая) дизъюнкция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331913" y="1619250"/>
            <a:ext cx="6480175" cy="144145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Исключающая (строгая) дизъюнкция</a:t>
            </a:r>
            <a:r>
              <a:rPr lang="ru-RU" sz="2000" dirty="0">
                <a:cs typeface="Arial" charset="0"/>
              </a:rPr>
              <a:t> </a:t>
            </a:r>
            <a:r>
              <a:rPr lang="ru-RU" sz="2000" dirty="0" smtClean="0"/>
              <a:t>–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/>
              <a:t>логическая операция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соединяющая два высказывания с </a:t>
            </a:r>
            <a:r>
              <a:rPr lang="ru-RU" dirty="0" smtClean="0"/>
              <a:t>помощью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союза (пропозициональной связки) </a:t>
            </a:r>
            <a:r>
              <a:rPr lang="ru-RU" i="1" dirty="0" smtClean="0">
                <a:solidFill>
                  <a:srgbClr val="00FFFF"/>
                </a:solidFill>
              </a:rPr>
              <a:t>либо</a:t>
            </a:r>
            <a:r>
              <a:rPr lang="ru-RU" i="1" dirty="0">
                <a:solidFill>
                  <a:srgbClr val="00FFFF"/>
                </a:solidFill>
              </a:rPr>
              <a:t>…, </a:t>
            </a:r>
            <a:r>
              <a:rPr lang="ru-RU" i="1" dirty="0" err="1">
                <a:solidFill>
                  <a:srgbClr val="00FFFF"/>
                </a:solidFill>
              </a:rPr>
              <a:t>либо</a:t>
            </a:r>
            <a:r>
              <a:rPr lang="ru-RU" i="1" dirty="0" smtClean="0">
                <a:solidFill>
                  <a:srgbClr val="00FFFF"/>
                </a:solidFill>
              </a:rPr>
              <a:t>…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439863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519363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39863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519363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39863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519363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438" y="3240088"/>
            <a:ext cx="9001125" cy="12954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dirty="0">
                <a:solidFill>
                  <a:schemeClr val="accent3"/>
                </a:solidFill>
              </a:rPr>
              <a:t>Логическое значение исключающей (строгой) дизъюнкции 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определяется следующим образом: </a:t>
            </a: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1</a:t>
            </a:r>
            <a:r>
              <a:rPr lang="ru-RU" dirty="0">
                <a:solidFill>
                  <a:schemeClr val="accent3"/>
                </a:solidFill>
              </a:rPr>
              <a:t>) строгая дизъюнкция </a:t>
            </a:r>
            <a:r>
              <a:rPr lang="ru-RU" dirty="0">
                <a:solidFill>
                  <a:srgbClr val="00FF00"/>
                </a:solidFill>
              </a:rPr>
              <a:t>истинна</a:t>
            </a:r>
            <a:r>
              <a:rPr lang="ru-RU" dirty="0"/>
              <a:t>, </a:t>
            </a: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если </a:t>
            </a:r>
            <a:r>
              <a:rPr lang="ru-RU" dirty="0">
                <a:solidFill>
                  <a:srgbClr val="00FFFF"/>
                </a:solidFill>
              </a:rPr>
              <a:t>один</a:t>
            </a:r>
            <a:r>
              <a:rPr lang="ru-RU" dirty="0">
                <a:solidFill>
                  <a:schemeClr val="accent3"/>
                </a:solidFill>
              </a:rPr>
              <a:t> из её членов </a:t>
            </a:r>
            <a:r>
              <a:rPr lang="ru-RU" dirty="0">
                <a:solidFill>
                  <a:srgbClr val="00FF00"/>
                </a:solidFill>
              </a:rPr>
              <a:t>истинен</a:t>
            </a:r>
            <a:r>
              <a:rPr lang="ru-RU" dirty="0"/>
              <a:t>,</a:t>
            </a:r>
            <a:r>
              <a:rPr lang="ru-RU" dirty="0">
                <a:solidFill>
                  <a:srgbClr val="00FF00"/>
                </a:solidFill>
              </a:rPr>
              <a:t> </a:t>
            </a:r>
            <a:r>
              <a:rPr lang="ru-RU" dirty="0">
                <a:solidFill>
                  <a:schemeClr val="accent3"/>
                </a:solidFill>
              </a:rPr>
              <a:t>а другой </a:t>
            </a:r>
            <a:r>
              <a:rPr lang="ru-RU" dirty="0">
                <a:solidFill>
                  <a:srgbClr val="FF66FF"/>
                </a:solidFill>
              </a:rPr>
              <a:t>ложен</a:t>
            </a:r>
            <a:r>
              <a:rPr lang="ru-RU" dirty="0" smtClean="0"/>
              <a:t>; 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2) строгая дизъюнкция </a:t>
            </a:r>
            <a:r>
              <a:rPr lang="ru-RU" dirty="0">
                <a:solidFill>
                  <a:srgbClr val="FF66FF"/>
                </a:solidFill>
              </a:rPr>
              <a:t>ложна</a:t>
            </a:r>
            <a:r>
              <a:rPr lang="ru-RU" dirty="0"/>
              <a:t>,</a:t>
            </a:r>
            <a:r>
              <a:rPr lang="ru-RU" dirty="0">
                <a:solidFill>
                  <a:schemeClr val="accent3"/>
                </a:solidFill>
              </a:rPr>
              <a:t> если её члены</a:t>
            </a:r>
            <a:r>
              <a:rPr lang="ru-RU" dirty="0">
                <a:solidFill>
                  <a:srgbClr val="00FFFF"/>
                </a:solidFill>
              </a:rPr>
              <a:t> оба </a:t>
            </a:r>
            <a:r>
              <a:rPr lang="ru-RU" dirty="0">
                <a:solidFill>
                  <a:srgbClr val="00FF00"/>
                </a:solidFill>
              </a:rPr>
              <a:t>истинны </a:t>
            </a:r>
            <a:r>
              <a:rPr lang="ru-RU" dirty="0">
                <a:solidFill>
                  <a:schemeClr val="accent3"/>
                </a:solidFill>
              </a:rPr>
              <a:t>или </a:t>
            </a:r>
            <a:r>
              <a:rPr lang="ru-RU" dirty="0">
                <a:solidFill>
                  <a:srgbClr val="00FFFF"/>
                </a:solidFill>
              </a:rPr>
              <a:t>оба </a:t>
            </a:r>
            <a:r>
              <a:rPr lang="ru-RU" dirty="0">
                <a:solidFill>
                  <a:srgbClr val="FF66FF"/>
                </a:solidFill>
              </a:rPr>
              <a:t>ложны</a:t>
            </a:r>
            <a:r>
              <a:rPr lang="ru-RU" dirty="0"/>
              <a:t>.</a:t>
            </a:r>
            <a:r>
              <a:rPr lang="ru-RU" dirty="0">
                <a:solidFill>
                  <a:schemeClr val="accent3"/>
                </a:solidFill>
              </a:rPr>
              <a:t> 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1439863" y="4679950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1439863" y="5040313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1439863" y="5759450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1439863" y="6119813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Line 52"/>
          <p:cNvSpPr>
            <a:spLocks noChangeShapeType="1"/>
          </p:cNvSpPr>
          <p:nvPr/>
        </p:nvSpPr>
        <p:spPr bwMode="auto">
          <a:xfrm>
            <a:off x="1439863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7" name="Line 52"/>
          <p:cNvSpPr>
            <a:spLocks noChangeShapeType="1"/>
          </p:cNvSpPr>
          <p:nvPr/>
        </p:nvSpPr>
        <p:spPr bwMode="auto">
          <a:xfrm>
            <a:off x="2519363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8" name="Line 52"/>
          <p:cNvSpPr>
            <a:spLocks noChangeShapeType="1"/>
          </p:cNvSpPr>
          <p:nvPr/>
        </p:nvSpPr>
        <p:spPr bwMode="auto">
          <a:xfrm>
            <a:off x="36004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9" name="Line 52"/>
          <p:cNvSpPr>
            <a:spLocks noChangeShapeType="1"/>
          </p:cNvSpPr>
          <p:nvPr/>
        </p:nvSpPr>
        <p:spPr bwMode="auto">
          <a:xfrm>
            <a:off x="46799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3600450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VV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3600450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600450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1439863" y="5400675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1439863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2519363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3600450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1439863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2519363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3600450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 bwMode="auto">
          <a:xfrm>
            <a:off x="1439863" y="6480175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1" name="Овал 30"/>
          <p:cNvSpPr>
            <a:spLocks noChangeAspect="1"/>
          </p:cNvSpPr>
          <p:nvPr/>
        </p:nvSpPr>
        <p:spPr bwMode="auto">
          <a:xfrm>
            <a:off x="5327650" y="5040313"/>
            <a:ext cx="1079500" cy="1081087"/>
          </a:xfrm>
          <a:prstGeom prst="ellips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r>
              <a:rPr lang="en-US" dirty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2" name="Овал 31"/>
          <p:cNvSpPr>
            <a:spLocks noChangeAspect="1"/>
          </p:cNvSpPr>
          <p:nvPr/>
        </p:nvSpPr>
        <p:spPr bwMode="auto">
          <a:xfrm>
            <a:off x="6480175" y="5040313"/>
            <a:ext cx="1079500" cy="1081087"/>
          </a:xfrm>
          <a:prstGeom prst="ellips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 bwMode="auto">
          <a:xfrm>
            <a:off x="5184775" y="4679950"/>
            <a:ext cx="2519363" cy="1800225"/>
          </a:xfrm>
          <a:prstGeom prst="roundRect">
            <a:avLst/>
          </a:prstGeom>
          <a:noFill/>
          <a:ln w="9525" cap="flat" cmpd="sng" algn="ctr">
            <a:solidFill>
              <a:schemeClr val="accent3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7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1" grpId="0" animBg="1"/>
      <p:bldP spid="31" grpId="1" animBg="1"/>
      <p:bldP spid="32" grpId="0" animBg="1"/>
      <p:bldP spid="32" grpId="1" animBg="1"/>
      <p:bldP spid="32" grpId="2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Виды сложных суждений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Импликация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11300" y="1619250"/>
            <a:ext cx="6121400" cy="144145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Импликация</a:t>
            </a:r>
            <a:r>
              <a:rPr lang="ru-RU" sz="2000" dirty="0">
                <a:cs typeface="Arial" charset="0"/>
              </a:rPr>
              <a:t> </a:t>
            </a:r>
            <a:r>
              <a:rPr lang="ru-RU" sz="2000" dirty="0"/>
              <a:t>–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/>
              <a:t>логическая операция, </a:t>
            </a:r>
            <a:br>
              <a:rPr lang="ru-RU" dirty="0"/>
            </a:br>
            <a:r>
              <a:rPr lang="ru-RU" dirty="0" smtClean="0"/>
              <a:t>соединяющая </a:t>
            </a:r>
            <a:r>
              <a:rPr lang="ru-RU" dirty="0"/>
              <a:t>два высказывания с </a:t>
            </a:r>
            <a:r>
              <a:rPr lang="ru-RU" dirty="0" smtClean="0"/>
              <a:t>помощью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союза (пропозициональной связки) </a:t>
            </a:r>
            <a:r>
              <a:rPr lang="ru-RU" i="1" dirty="0" smtClean="0">
                <a:solidFill>
                  <a:srgbClr val="00FFFF"/>
                </a:solidFill>
              </a:rPr>
              <a:t>если</a:t>
            </a:r>
            <a:r>
              <a:rPr lang="ru-RU" i="1" dirty="0">
                <a:solidFill>
                  <a:srgbClr val="00FFFF"/>
                </a:solidFill>
              </a:rPr>
              <a:t>…, то</a:t>
            </a:r>
            <a:r>
              <a:rPr lang="ru-RU" i="1" dirty="0" smtClean="0">
                <a:solidFill>
                  <a:srgbClr val="00FFFF"/>
                </a:solidFill>
              </a:rPr>
              <a:t>…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952750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032250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952750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032250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952750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032250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438" y="3240088"/>
            <a:ext cx="9001125" cy="12954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dirty="0">
                <a:solidFill>
                  <a:schemeClr val="accent3"/>
                </a:solidFill>
              </a:rPr>
              <a:t>Логическое значение импликации определяется следующим образом: 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1) импликация </a:t>
            </a:r>
            <a:r>
              <a:rPr lang="ru-RU" dirty="0">
                <a:solidFill>
                  <a:srgbClr val="00FF00"/>
                </a:solidFill>
              </a:rPr>
              <a:t>истинна</a:t>
            </a:r>
            <a:r>
              <a:rPr lang="ru-RU" dirty="0">
                <a:solidFill>
                  <a:schemeClr val="accent3"/>
                </a:solidFill>
              </a:rPr>
              <a:t> во всех случаях, когда 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антецедент</a:t>
            </a:r>
            <a:r>
              <a:rPr lang="ru-RU" dirty="0">
                <a:solidFill>
                  <a:schemeClr val="accent3"/>
                </a:solidFill>
              </a:rPr>
              <a:t> </a:t>
            </a:r>
            <a:r>
              <a:rPr lang="ru-RU" dirty="0" smtClean="0">
                <a:solidFill>
                  <a:srgbClr val="FF66FF"/>
                </a:solidFill>
              </a:rPr>
              <a:t>ложен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dirty="0">
                <a:solidFill>
                  <a:schemeClr val="accent3"/>
                </a:solidFill>
              </a:rPr>
              <a:t>или </a:t>
            </a:r>
            <a:r>
              <a:rPr lang="ru-RU" dirty="0">
                <a:solidFill>
                  <a:srgbClr val="00FFFF"/>
                </a:solidFill>
              </a:rPr>
              <a:t>консеквент</a:t>
            </a:r>
            <a:r>
              <a:rPr lang="ru-RU" dirty="0">
                <a:solidFill>
                  <a:schemeClr val="accent3"/>
                </a:solidFill>
              </a:rPr>
              <a:t> </a:t>
            </a:r>
            <a:r>
              <a:rPr lang="ru-RU" dirty="0" smtClean="0">
                <a:solidFill>
                  <a:srgbClr val="00FF00"/>
                </a:solidFill>
              </a:rPr>
              <a:t>истинен; 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2) импликация </a:t>
            </a:r>
            <a:r>
              <a:rPr lang="ru-RU" dirty="0">
                <a:solidFill>
                  <a:srgbClr val="FF66FF"/>
                </a:solidFill>
              </a:rPr>
              <a:t>ложна</a:t>
            </a:r>
            <a:r>
              <a:rPr lang="ru-RU" dirty="0">
                <a:solidFill>
                  <a:schemeClr val="accent3"/>
                </a:solidFill>
              </a:rPr>
              <a:t> только если </a:t>
            </a:r>
            <a:r>
              <a:rPr lang="ru-RU" dirty="0">
                <a:solidFill>
                  <a:srgbClr val="00FFFF"/>
                </a:solidFill>
              </a:rPr>
              <a:t>антецедент </a:t>
            </a:r>
            <a:r>
              <a:rPr lang="ru-RU" dirty="0">
                <a:solidFill>
                  <a:srgbClr val="00FF00"/>
                </a:solidFill>
              </a:rPr>
              <a:t>истинен, </a:t>
            </a:r>
            <a:r>
              <a:rPr lang="ru-RU" dirty="0">
                <a:solidFill>
                  <a:schemeClr val="accent3"/>
                </a:solidFill>
              </a:rPr>
              <a:t>а </a:t>
            </a:r>
            <a:r>
              <a:rPr lang="ru-RU" dirty="0">
                <a:solidFill>
                  <a:srgbClr val="00FFFF"/>
                </a:solidFill>
              </a:rPr>
              <a:t>консеквент </a:t>
            </a:r>
            <a:r>
              <a:rPr lang="ru-RU" dirty="0">
                <a:solidFill>
                  <a:srgbClr val="FF66FF"/>
                </a:solidFill>
              </a:rPr>
              <a:t>ложен.</a:t>
            </a:r>
            <a:r>
              <a:rPr lang="ru-RU" dirty="0">
                <a:solidFill>
                  <a:schemeClr val="accent3"/>
                </a:solidFill>
              </a:rPr>
              <a:t> 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2952750" y="4679950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2952750" y="5040313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2952750" y="5759450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2952750" y="6119813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Line 52"/>
          <p:cNvSpPr>
            <a:spLocks noChangeShapeType="1"/>
          </p:cNvSpPr>
          <p:nvPr/>
        </p:nvSpPr>
        <p:spPr bwMode="auto">
          <a:xfrm>
            <a:off x="29527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7" name="Line 52"/>
          <p:cNvSpPr>
            <a:spLocks noChangeShapeType="1"/>
          </p:cNvSpPr>
          <p:nvPr/>
        </p:nvSpPr>
        <p:spPr bwMode="auto">
          <a:xfrm>
            <a:off x="40322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8" name="Line 52"/>
          <p:cNvSpPr>
            <a:spLocks noChangeShapeType="1"/>
          </p:cNvSpPr>
          <p:nvPr/>
        </p:nvSpPr>
        <p:spPr bwMode="auto">
          <a:xfrm>
            <a:off x="51117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19" name="Line 52"/>
          <p:cNvSpPr>
            <a:spLocks noChangeShapeType="1"/>
          </p:cNvSpPr>
          <p:nvPr/>
        </p:nvSpPr>
        <p:spPr bwMode="auto">
          <a:xfrm>
            <a:off x="6191250" y="4679950"/>
            <a:ext cx="0" cy="18002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 anchorCtr="1"/>
          <a:lstStyle/>
          <a:p>
            <a:endParaRPr lang="ru-RU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5111750" y="46799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ru-RU" dirty="0">
                <a:solidFill>
                  <a:srgbClr val="FFFF00"/>
                </a:solidFill>
              </a:rPr>
              <a:t> → </a:t>
            </a:r>
            <a:r>
              <a:rPr lang="en-US" dirty="0">
                <a:solidFill>
                  <a:srgbClr val="FFFF00"/>
                </a:solidFill>
              </a:rPr>
              <a:t>B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5111750" y="50403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5111750" y="5759450"/>
            <a:ext cx="1079500" cy="3603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2952750" y="5400675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2952750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4032250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5111750" y="5400675"/>
            <a:ext cx="1079500" cy="3587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2952750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4032250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66FF"/>
                </a:solidFill>
              </a:rPr>
              <a:t>л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5111750" y="6119813"/>
            <a:ext cx="1079500" cy="3603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и</a:t>
            </a:r>
            <a:endParaRPr lang="ru-RU" dirty="0">
              <a:solidFill>
                <a:srgbClr val="FF66FF"/>
              </a:solidFill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 bwMode="auto">
          <a:xfrm>
            <a:off x="2952750" y="6480175"/>
            <a:ext cx="3238500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215900" y="4679950"/>
            <a:ext cx="2339975" cy="18002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Антецедент </a:t>
            </a:r>
            <a:r>
              <a:rPr lang="ru-RU" dirty="0" smtClean="0">
                <a:solidFill>
                  <a:srgbClr val="FFFF00"/>
                </a:solidFill>
              </a:rPr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первый </a:t>
            </a:r>
            <a:r>
              <a:rPr lang="ru-RU" sz="1600" dirty="0" smtClean="0"/>
              <a:t>член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импликации</a:t>
            </a:r>
            <a:r>
              <a:rPr lang="ru-RU" sz="1600" dirty="0" smtClean="0"/>
              <a:t>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заключённый </a:t>
            </a:r>
            <a:r>
              <a:rPr lang="ru-RU" sz="1600" dirty="0" smtClean="0">
                <a:solidFill>
                  <a:srgbClr val="00FF00"/>
                </a:solidFill>
              </a:rPr>
              <a:t>между союзом </a:t>
            </a:r>
            <a:r>
              <a:rPr lang="ru-RU" sz="1600" i="1" dirty="0" smtClean="0">
                <a:solidFill>
                  <a:srgbClr val="00FF00"/>
                </a:solidFill>
              </a:rPr>
              <a:t>если</a:t>
            </a:r>
            <a:r>
              <a:rPr lang="ru-RU" sz="1600" dirty="0" smtClean="0">
                <a:solidFill>
                  <a:srgbClr val="00FF00"/>
                </a:solidFill>
              </a:rPr>
              <a:t> и </a:t>
            </a:r>
            <a:r>
              <a:rPr lang="ru-RU" sz="1600" dirty="0">
                <a:solidFill>
                  <a:srgbClr val="00FF00"/>
                </a:solidFill>
              </a:rPr>
              <a:t/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>
                <a:solidFill>
                  <a:srgbClr val="00FF00"/>
                </a:solidFill>
              </a:rPr>
              <a:t>частицей </a:t>
            </a:r>
            <a:r>
              <a:rPr lang="ru-RU" sz="1600" i="1" dirty="0" smtClean="0">
                <a:solidFill>
                  <a:srgbClr val="00FF00"/>
                </a:solidFill>
              </a:rPr>
              <a:t>то</a:t>
            </a:r>
            <a:r>
              <a:rPr lang="ru-RU" sz="1600" dirty="0" smtClean="0">
                <a:solidFill>
                  <a:srgbClr val="00FF00"/>
                </a:solidFill>
              </a:rPr>
              <a:t>.</a:t>
            </a:r>
            <a:endParaRPr lang="ru-RU" sz="1600" dirty="0"/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6588125" y="4679950"/>
            <a:ext cx="2339975" cy="18002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Консеквент </a:t>
            </a:r>
            <a:r>
              <a:rPr lang="ru-RU" dirty="0" smtClean="0">
                <a:solidFill>
                  <a:srgbClr val="FFFF00"/>
                </a:solidFill>
              </a:rPr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второй </a:t>
            </a:r>
            <a:r>
              <a:rPr lang="ru-RU" sz="1600" dirty="0" smtClean="0"/>
              <a:t>член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импликации</a:t>
            </a:r>
            <a:r>
              <a:rPr lang="ru-RU" sz="1600" dirty="0" smtClean="0"/>
              <a:t>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стоящий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после </a:t>
            </a:r>
            <a:r>
              <a:rPr lang="ru-RU" sz="1600" dirty="0">
                <a:solidFill>
                  <a:srgbClr val="00FF00"/>
                </a:solidFill>
              </a:rPr>
              <a:t/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>
                <a:solidFill>
                  <a:srgbClr val="00FF00"/>
                </a:solidFill>
              </a:rPr>
              <a:t>частицы </a:t>
            </a:r>
            <a:r>
              <a:rPr lang="ru-RU" sz="1600" i="1" dirty="0" smtClean="0">
                <a:solidFill>
                  <a:srgbClr val="00FF00"/>
                </a:solidFill>
              </a:rPr>
              <a:t>то</a:t>
            </a:r>
            <a:r>
              <a:rPr lang="ru-RU" sz="1600" dirty="0" smtClean="0">
                <a:solidFill>
                  <a:srgbClr val="00FF00"/>
                </a:solidFill>
              </a:rPr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4" grpId="0" animBg="1"/>
      <p:bldP spid="35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28094</TotalTime>
  <Words>1119</Words>
  <Application>Microsoft Office PowerPoint</Application>
  <PresentationFormat>Экран (4:3)</PresentationFormat>
  <Paragraphs>377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Оформление по умолчанию</vt:lpstr>
      <vt:lpstr>Н. И. Бирюков, Д. С Горшенёв, О. М. Решетова  Основы формальной логики</vt:lpstr>
      <vt:lpstr>Сложные суждения</vt:lpstr>
      <vt:lpstr>Исчисление высказываний Понятие высказывания</vt:lpstr>
      <vt:lpstr>Исчисление высказываний  Формы и логические значения высказываний</vt:lpstr>
      <vt:lpstr>Виды сложных суждений Отрицание</vt:lpstr>
      <vt:lpstr>Виды сложных суждений Конъюнкция</vt:lpstr>
      <vt:lpstr>Виды сложных суждений Дизъюнкция</vt:lpstr>
      <vt:lpstr>Виды сложных суждений Исключающая (строгая) дизъюнкция</vt:lpstr>
      <vt:lpstr>Виды сложных суждений Импликация</vt:lpstr>
      <vt:lpstr>Виды сложных суждений  Эквиваленция (эквивалентность)</vt:lpstr>
      <vt:lpstr>Виды сложных суждений Таблицы истинности</vt:lpstr>
      <vt:lpstr>Логические отношения между сложными суждениями и их членами</vt:lpstr>
      <vt:lpstr>Логические отношения между сложными суждениями и их членами</vt:lpstr>
      <vt:lpstr>Логические отношения между сложными суждениями и их членами</vt:lpstr>
      <vt:lpstr>Логические отношения между сложными суждениями и их членами</vt:lpstr>
      <vt:lpstr>Логические отношения между сложными суждениями и их членами</vt:lpstr>
      <vt:lpstr>Логические отношения между сложными суждениями и их членами</vt:lpstr>
      <vt:lpstr>Функция истинности Вычисление функции истинности</vt:lpstr>
      <vt:lpstr>Функция истинности Вычисление функции истинности</vt:lpstr>
      <vt:lpstr>Функция истинности Равносильные формулы</vt:lpstr>
      <vt:lpstr>Слайд 21</vt:lpstr>
      <vt:lpstr>Слайд 22</vt:lpstr>
    </vt:vector>
  </TitlesOfParts>
  <Company>МГИМО / MGIMO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формальной логики: мультимедийное учебное пособие</dc:title>
  <dc:subject>Тема 5. Сложные суждения</dc:subject>
  <dc:creator>Николай Бирюков, Дмитрий Горшенев, Ольга Решетова</dc:creator>
  <dc:description>Редакция марта 2025 г.</dc:description>
  <cp:lastModifiedBy>NICK</cp:lastModifiedBy>
  <cp:revision>1510</cp:revision>
  <cp:lastPrinted>2025-02-14T20:16:57Z</cp:lastPrinted>
  <dcterms:created xsi:type="dcterms:W3CDTF">2004-09-28T22:15:44Z</dcterms:created>
  <dcterms:modified xsi:type="dcterms:W3CDTF">2025-03-23T13:56:01Z</dcterms:modified>
</cp:coreProperties>
</file>